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0"/>
  </p:notesMasterIdLst>
  <p:handoutMasterIdLst>
    <p:handoutMasterId r:id="rId31"/>
  </p:handoutMasterIdLst>
  <p:sldIdLst>
    <p:sldId id="407" r:id="rId5"/>
    <p:sldId id="408" r:id="rId6"/>
    <p:sldId id="410" r:id="rId7"/>
    <p:sldId id="411" r:id="rId8"/>
    <p:sldId id="467" r:id="rId9"/>
    <p:sldId id="471" r:id="rId10"/>
    <p:sldId id="416" r:id="rId11"/>
    <p:sldId id="418" r:id="rId12"/>
    <p:sldId id="461" r:id="rId13"/>
    <p:sldId id="475" r:id="rId14"/>
    <p:sldId id="476" r:id="rId15"/>
    <p:sldId id="477" r:id="rId16"/>
    <p:sldId id="472" r:id="rId17"/>
    <p:sldId id="473" r:id="rId18"/>
    <p:sldId id="468" r:id="rId19"/>
    <p:sldId id="469" r:id="rId20"/>
    <p:sldId id="470" r:id="rId21"/>
    <p:sldId id="478" r:id="rId22"/>
    <p:sldId id="422" r:id="rId23"/>
    <p:sldId id="423" r:id="rId24"/>
    <p:sldId id="466" r:id="rId25"/>
    <p:sldId id="432" r:id="rId26"/>
    <p:sldId id="434" r:id="rId27"/>
    <p:sldId id="451" r:id="rId28"/>
    <p:sldId id="465" r:id="rId29"/>
  </p:sldIdLst>
  <p:sldSz cx="9144000" cy="5143500" type="screen16x9"/>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23830" initials="kp" lastIdx="0"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53" autoAdjust="0"/>
    <p:restoredTop sz="86323" autoAdjust="0"/>
  </p:normalViewPr>
  <p:slideViewPr>
    <p:cSldViewPr>
      <p:cViewPr varScale="1">
        <p:scale>
          <a:sx n="150" d="100"/>
          <a:sy n="150" d="100"/>
        </p:scale>
        <p:origin x="432" y="126"/>
      </p:cViewPr>
      <p:guideLst>
        <p:guide orient="horz" pos="1620"/>
        <p:guide pos="2880"/>
      </p:guideLst>
    </p:cSldViewPr>
  </p:slideViewPr>
  <p:outlineViewPr>
    <p:cViewPr>
      <p:scale>
        <a:sx n="33" d="100"/>
        <a:sy n="33" d="100"/>
      </p:scale>
      <p:origin x="0" y="36576"/>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commentAuthors" Target="commentAuthors.xml"/><Relationship Id="rId37"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665" cy="464814"/>
          </a:xfrm>
          <a:prstGeom prst="rect">
            <a:avLst/>
          </a:prstGeom>
        </p:spPr>
        <p:txBody>
          <a:bodyPr vert="horz" lIns="92446" tIns="46223" rIns="92446" bIns="46223" rtlCol="0"/>
          <a:lstStyle>
            <a:lvl1pPr algn="l">
              <a:defRPr sz="1200"/>
            </a:lvl1pPr>
          </a:lstStyle>
          <a:p>
            <a:endParaRPr lang="en-US" dirty="0"/>
          </a:p>
        </p:txBody>
      </p:sp>
      <p:sp>
        <p:nvSpPr>
          <p:cNvPr id="3" name="Date Placeholder 2"/>
          <p:cNvSpPr>
            <a:spLocks noGrp="1"/>
          </p:cNvSpPr>
          <p:nvPr>
            <p:ph type="dt" sz="quarter" idx="1"/>
          </p:nvPr>
        </p:nvSpPr>
        <p:spPr>
          <a:xfrm>
            <a:off x="3977827" y="0"/>
            <a:ext cx="3043665" cy="464814"/>
          </a:xfrm>
          <a:prstGeom prst="rect">
            <a:avLst/>
          </a:prstGeom>
        </p:spPr>
        <p:txBody>
          <a:bodyPr vert="horz" lIns="92446" tIns="46223" rIns="92446" bIns="46223" rtlCol="0"/>
          <a:lstStyle>
            <a:lvl1pPr algn="r">
              <a:defRPr sz="1200"/>
            </a:lvl1pPr>
          </a:lstStyle>
          <a:p>
            <a:fld id="{B9693265-E616-4E0D-A051-11218C660033}" type="datetimeFigureOut">
              <a:rPr lang="en-US" smtClean="0"/>
              <a:t>2/8/2018</a:t>
            </a:fld>
            <a:endParaRPr lang="en-US" dirty="0"/>
          </a:p>
        </p:txBody>
      </p:sp>
      <p:sp>
        <p:nvSpPr>
          <p:cNvPr id="4" name="Footer Placeholder 3"/>
          <p:cNvSpPr>
            <a:spLocks noGrp="1"/>
          </p:cNvSpPr>
          <p:nvPr>
            <p:ph type="ftr" sz="quarter" idx="2"/>
          </p:nvPr>
        </p:nvSpPr>
        <p:spPr>
          <a:xfrm>
            <a:off x="0" y="8842684"/>
            <a:ext cx="3043665" cy="464814"/>
          </a:xfrm>
          <a:prstGeom prst="rect">
            <a:avLst/>
          </a:prstGeom>
        </p:spPr>
        <p:txBody>
          <a:bodyPr vert="horz" lIns="92446" tIns="46223" rIns="92446" bIns="46223"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7827" y="8842684"/>
            <a:ext cx="3043665" cy="464814"/>
          </a:xfrm>
          <a:prstGeom prst="rect">
            <a:avLst/>
          </a:prstGeom>
        </p:spPr>
        <p:txBody>
          <a:bodyPr vert="horz" lIns="92446" tIns="46223" rIns="92446" bIns="46223" rtlCol="0" anchor="b"/>
          <a:lstStyle>
            <a:lvl1pPr algn="r">
              <a:defRPr sz="1200"/>
            </a:lvl1pPr>
          </a:lstStyle>
          <a:p>
            <a:fld id="{3ACC7335-898D-4C9D-91A8-632C775AA516}" type="slidenum">
              <a:rPr lang="en-US" smtClean="0"/>
              <a:t>‹#›</a:t>
            </a:fld>
            <a:endParaRPr lang="en-US" dirty="0"/>
          </a:p>
        </p:txBody>
      </p:sp>
    </p:spTree>
    <p:extLst>
      <p:ext uri="{BB962C8B-B14F-4D97-AF65-F5344CB8AC3E}">
        <p14:creationId xmlns:p14="http://schemas.microsoft.com/office/powerpoint/2010/main" val="33355972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idx="1"/>
          </p:nvPr>
        </p:nvSpPr>
        <p:spPr>
          <a:xfrm>
            <a:off x="3978131" y="0"/>
            <a:ext cx="3043343" cy="465455"/>
          </a:xfrm>
          <a:prstGeom prst="rect">
            <a:avLst/>
          </a:prstGeom>
        </p:spPr>
        <p:txBody>
          <a:bodyPr vert="horz" lIns="93324" tIns="46662" rIns="93324" bIns="46662" rtlCol="0"/>
          <a:lstStyle>
            <a:lvl1pPr algn="r">
              <a:defRPr sz="1200"/>
            </a:lvl1pPr>
          </a:lstStyle>
          <a:p>
            <a:fld id="{87A90A35-ED34-4593-946B-457D9CD90BD3}" type="datetimeFigureOut">
              <a:rPr lang="en-US" smtClean="0"/>
              <a:pPr/>
              <a:t>2/8/2018</a:t>
            </a:fld>
            <a:endParaRPr lang="en-US" dirty="0"/>
          </a:p>
        </p:txBody>
      </p:sp>
      <p:sp>
        <p:nvSpPr>
          <p:cNvPr id="4" name="Slide Image Placeholder 3"/>
          <p:cNvSpPr>
            <a:spLocks noGrp="1" noRot="1" noChangeAspect="1"/>
          </p:cNvSpPr>
          <p:nvPr>
            <p:ph type="sldImg" idx="2"/>
          </p:nvPr>
        </p:nvSpPr>
        <p:spPr>
          <a:xfrm>
            <a:off x="407988" y="698500"/>
            <a:ext cx="6207125" cy="3490913"/>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5455"/>
          </a:xfrm>
          <a:prstGeom prst="rect">
            <a:avLst/>
          </a:prstGeom>
        </p:spPr>
        <p:txBody>
          <a:bodyPr vert="horz" lIns="93324" tIns="46662" rIns="93324" bIns="4666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1" y="8842030"/>
            <a:ext cx="3043343" cy="465455"/>
          </a:xfrm>
          <a:prstGeom prst="rect">
            <a:avLst/>
          </a:prstGeom>
        </p:spPr>
        <p:txBody>
          <a:bodyPr vert="horz" lIns="93324" tIns="46662" rIns="93324" bIns="46662" rtlCol="0" anchor="b"/>
          <a:lstStyle>
            <a:lvl1pPr algn="r">
              <a:defRPr sz="1200"/>
            </a:lvl1pPr>
          </a:lstStyle>
          <a:p>
            <a:fld id="{74BCB69E-AC9D-4150-9950-5794912C88FB}" type="slidenum">
              <a:rPr lang="en-US" smtClean="0"/>
              <a:pPr/>
              <a:t>‹#›</a:t>
            </a:fld>
            <a:endParaRPr lang="en-US" dirty="0"/>
          </a:p>
        </p:txBody>
      </p:sp>
    </p:spTree>
    <p:extLst>
      <p:ext uri="{BB962C8B-B14F-4D97-AF65-F5344CB8AC3E}">
        <p14:creationId xmlns:p14="http://schemas.microsoft.com/office/powerpoint/2010/main" val="32619380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33B242A-4662-4ABB-BF0C-232FD0681884}" type="datetimeFigureOut">
              <a:rPr lang="en-US" smtClean="0"/>
              <a:pPr/>
              <a:t>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7D326A9-C7FB-474D-8472-18C731E71348}"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33B242A-4662-4ABB-BF0C-232FD0681884}" type="datetimeFigureOut">
              <a:rPr lang="en-US" smtClean="0"/>
              <a:pPr/>
              <a:t>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7D326A9-C7FB-474D-8472-18C731E71348}"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80"/>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80"/>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33B242A-4662-4ABB-BF0C-232FD0681884}" type="datetimeFigureOut">
              <a:rPr lang="en-US" smtClean="0"/>
              <a:pPr/>
              <a:t>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7D326A9-C7FB-474D-8472-18C731E71348}"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33B242A-4662-4ABB-BF0C-232FD0681884}" type="datetimeFigureOut">
              <a:rPr lang="en-US" smtClean="0"/>
              <a:pPr/>
              <a:t>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7D326A9-C7FB-474D-8472-18C731E71348}"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3B242A-4662-4ABB-BF0C-232FD0681884}" type="datetimeFigureOut">
              <a:rPr lang="en-US" smtClean="0"/>
              <a:pPr/>
              <a:t>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7D326A9-C7FB-474D-8472-18C731E71348}"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33B242A-4662-4ABB-BF0C-232FD0681884}" type="datetimeFigureOut">
              <a:rPr lang="en-US" smtClean="0"/>
              <a:pPr/>
              <a:t>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7D326A9-C7FB-474D-8472-18C731E71348}"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8"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8"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33B242A-4662-4ABB-BF0C-232FD0681884}" type="datetimeFigureOut">
              <a:rPr lang="en-US" smtClean="0"/>
              <a:pPr/>
              <a:t>2/8/2018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7D326A9-C7FB-474D-8472-18C731E71348}"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33B242A-4662-4ABB-BF0C-232FD0681884}" type="datetimeFigureOut">
              <a:rPr lang="en-US" smtClean="0"/>
              <a:pPr/>
              <a:t>2/8/2018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7D326A9-C7FB-474D-8472-18C731E71348}"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3B242A-4662-4ABB-BF0C-232FD0681884}" type="datetimeFigureOut">
              <a:rPr lang="en-US" smtClean="0"/>
              <a:pPr/>
              <a:t>2/8/2018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7D326A9-C7FB-474D-8472-18C731E71348}"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9"/>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3" y="1076327"/>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33B242A-4662-4ABB-BF0C-232FD0681884}" type="datetimeFigureOut">
              <a:rPr lang="en-US" smtClean="0"/>
              <a:pPr/>
              <a:t>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7D326A9-C7FB-474D-8472-18C731E71348}"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33B242A-4662-4ABB-BF0C-232FD0681884}" type="datetimeFigureOut">
              <a:rPr lang="en-US" smtClean="0"/>
              <a:pPr/>
              <a:t>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7D326A9-C7FB-474D-8472-18C731E71348}"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33B242A-4662-4ABB-BF0C-232FD0681884}" type="datetimeFigureOut">
              <a:rPr lang="en-US" smtClean="0"/>
              <a:pPr/>
              <a:t>2/8/2018</a:t>
            </a:fld>
            <a:endParaRPr lang="en-US" dirty="0"/>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47D326A9-C7FB-474D-8472-18C731E71348}"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portal.hud.gov/hudportal/documents/huddoc?id=servanimals_ntcfheo2013-01.pdf" TargetMode="External"/><Relationship Id="rId2" Type="http://schemas.openxmlformats.org/officeDocument/2006/relationships/hyperlink" Target="https://www.hud.gov/offices/fheo/library/huddojstatement.pdf" TargetMode="External"/><Relationship Id="rId1" Type="http://schemas.openxmlformats.org/officeDocument/2006/relationships/slideLayout" Target="../slideLayouts/slideLayout2.xml"/><Relationship Id="rId5" Type="http://schemas.openxmlformats.org/officeDocument/2006/relationships/hyperlink" Target="https://www.gpo.gov/fdsys/pkg/FR-2014-05-23/pdf/2014-11844.pdf" TargetMode="External"/><Relationship Id="rId4" Type="http://schemas.openxmlformats.org/officeDocument/2006/relationships/hyperlink" Target="https://portal.hud.gov/hudportal/documents/huddoc?id=OlmsteadGuidnc060413.pdf"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914400" y="895350"/>
            <a:ext cx="7315200" cy="3733800"/>
          </a:xfrm>
        </p:spPr>
        <p:txBody>
          <a:bodyPr>
            <a:normAutofit fontScale="77500" lnSpcReduction="20000"/>
          </a:bodyPr>
          <a:lstStyle/>
          <a:p>
            <a:pPr marL="111125" lvl="1" indent="0" algn="ctr">
              <a:buNone/>
            </a:pPr>
            <a:endParaRPr lang="en-US" sz="4600" b="1" dirty="0">
              <a:latin typeface="Arial" panose="020B0604020202020204" pitchFamily="34" charset="0"/>
              <a:cs typeface="Arial" panose="020B0604020202020204" pitchFamily="34" charset="0"/>
            </a:endParaRPr>
          </a:p>
          <a:p>
            <a:pPr marL="111125" lvl="1" indent="0" algn="ctr">
              <a:buNone/>
            </a:pPr>
            <a:r>
              <a:rPr lang="en-US" sz="4600" b="1" dirty="0">
                <a:latin typeface="Arial" panose="020B0604020202020204" pitchFamily="34" charset="0"/>
                <a:cs typeface="Arial" panose="020B0604020202020204" pitchFamily="34" charset="0"/>
              </a:rPr>
              <a:t>Section 504 of the Rehabilitation Act of 1973 </a:t>
            </a:r>
          </a:p>
          <a:p>
            <a:pPr marL="111125" lvl="1" indent="0" algn="ctr">
              <a:buNone/>
            </a:pPr>
            <a:endParaRPr lang="en-US" sz="3600" b="1" dirty="0">
              <a:latin typeface="Arial" panose="020B0604020202020204" pitchFamily="34" charset="0"/>
              <a:cs typeface="Arial" panose="020B0604020202020204" pitchFamily="34" charset="0"/>
            </a:endParaRPr>
          </a:p>
          <a:p>
            <a:pPr marL="111125" lvl="1" indent="0" algn="ctr">
              <a:buNone/>
            </a:pPr>
            <a:endParaRPr lang="en-US" sz="3600" b="1" dirty="0">
              <a:latin typeface="Arial" panose="020B0604020202020204" pitchFamily="34" charset="0"/>
              <a:cs typeface="Arial" panose="020B0604020202020204" pitchFamily="34" charset="0"/>
            </a:endParaRPr>
          </a:p>
          <a:p>
            <a:pPr marL="111125" lvl="1" indent="0" algn="ctr">
              <a:buNone/>
            </a:pPr>
            <a:r>
              <a:rPr lang="en-US" sz="2900" b="1" dirty="0">
                <a:latin typeface="Arial" panose="020B0604020202020204" pitchFamily="34" charset="0"/>
                <a:cs typeface="Arial" panose="020B0604020202020204" pitchFamily="34" charset="0"/>
              </a:rPr>
              <a:t>Jeanine Worden</a:t>
            </a:r>
          </a:p>
          <a:p>
            <a:pPr marL="111125" lvl="1" indent="0" algn="ctr">
              <a:buNone/>
            </a:pPr>
            <a:r>
              <a:rPr lang="en-US" sz="2900" b="1" dirty="0">
                <a:latin typeface="Arial" panose="020B0604020202020204" pitchFamily="34" charset="0"/>
                <a:cs typeface="Arial" panose="020B0604020202020204" pitchFamily="34" charset="0"/>
              </a:rPr>
              <a:t>Associate General Counsel for Fair Housing </a:t>
            </a:r>
          </a:p>
          <a:p>
            <a:pPr marL="111125" lvl="1" indent="0" algn="ctr">
              <a:buNone/>
            </a:pPr>
            <a:r>
              <a:rPr lang="en-US" sz="2900" b="1" dirty="0">
                <a:latin typeface="Arial" panose="020B0604020202020204" pitchFamily="34" charset="0"/>
                <a:cs typeface="Arial" panose="020B0604020202020204" pitchFamily="34" charset="0"/>
              </a:rPr>
              <a:t>U.S. Department of Housing and Urban Development </a:t>
            </a:r>
          </a:p>
        </p:txBody>
      </p:sp>
      <p:sp>
        <p:nvSpPr>
          <p:cNvPr id="6" name="Rectangle 4"/>
          <p:cNvSpPr>
            <a:spLocks noChangeArrowheads="1"/>
          </p:cNvSpPr>
          <p:nvPr/>
        </p:nvSpPr>
        <p:spPr bwMode="auto">
          <a:xfrm>
            <a:off x="609600" y="438150"/>
            <a:ext cx="8001000" cy="4267200"/>
          </a:xfrm>
          <a:prstGeom prst="rect">
            <a:avLst/>
          </a:prstGeom>
          <a:noFill/>
          <a:ln w="38100" algn="ctr">
            <a:solidFill>
              <a:srgbClr val="C00000"/>
            </a:solidFill>
            <a:round/>
            <a:headEnd/>
            <a:tailEnd/>
          </a:ln>
          <a:scene3d>
            <a:camera prst="orthographicFront"/>
            <a:lightRig rig="threePt" dir="t"/>
          </a:scene3d>
          <a:sp3d>
            <a:bevelT w="139700" h="139700" prst="divot"/>
          </a:sp3d>
        </p:spPr>
        <p:txBody>
          <a:bodyPr wrap="none" anchor="ctr"/>
          <a:lstStyle/>
          <a:p>
            <a:pPr>
              <a:defRPr/>
            </a:pP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873151-A993-4917-B1B0-D93AA530B8D8}"/>
              </a:ext>
            </a:extLst>
          </p:cNvPr>
          <p:cNvSpPr>
            <a:spLocks noGrp="1"/>
          </p:cNvSpPr>
          <p:nvPr>
            <p:ph type="title"/>
          </p:nvPr>
        </p:nvSpPr>
        <p:spPr/>
        <p:txBody>
          <a:bodyPr>
            <a:normAutofit/>
          </a:bodyPr>
          <a:lstStyle/>
          <a:p>
            <a:r>
              <a:rPr lang="en-US" sz="3200" b="1" dirty="0">
                <a:latin typeface="Arial" panose="020B0604020202020204" pitchFamily="34" charset="0"/>
                <a:cs typeface="Arial" panose="020B0604020202020204" pitchFamily="34" charset="0"/>
              </a:rPr>
              <a:t>Prohibited  Discrimination </a:t>
            </a:r>
          </a:p>
        </p:txBody>
      </p:sp>
      <p:sp>
        <p:nvSpPr>
          <p:cNvPr id="3" name="Content Placeholder 2">
            <a:extLst>
              <a:ext uri="{FF2B5EF4-FFF2-40B4-BE49-F238E27FC236}">
                <a16:creationId xmlns:a16="http://schemas.microsoft.com/office/drawing/2014/main" id="{EA9841C2-7F6D-4577-82FD-1DD3DF9A097A}"/>
              </a:ext>
            </a:extLst>
          </p:cNvPr>
          <p:cNvSpPr>
            <a:spLocks noGrp="1"/>
          </p:cNvSpPr>
          <p:nvPr>
            <p:ph idx="1"/>
          </p:nvPr>
        </p:nvSpPr>
        <p:spPr/>
        <p:txBody>
          <a:bodyPr>
            <a:normAutofit/>
          </a:bodyPr>
          <a:lstStyle/>
          <a:p>
            <a:r>
              <a:rPr lang="en-US" sz="2800" dirty="0">
                <a:latin typeface="Arial" panose="020B0604020202020204" pitchFamily="34" charset="0"/>
                <a:cs typeface="Arial" panose="020B0604020202020204" pitchFamily="34" charset="0"/>
              </a:rPr>
              <a:t>A recipient, in providing any housing, aid, benefit, or service in a program or activity that receives Federal financial assistance may not, </a:t>
            </a:r>
            <a:r>
              <a:rPr lang="en-US" sz="2800" i="1" dirty="0">
                <a:latin typeface="Arial" panose="020B0604020202020204" pitchFamily="34" charset="0"/>
                <a:cs typeface="Arial" panose="020B0604020202020204" pitchFamily="34" charset="0"/>
              </a:rPr>
              <a:t>directly or through contractual, licensing, or other arrangements</a:t>
            </a:r>
            <a:r>
              <a:rPr lang="en-US" sz="2800" dirty="0">
                <a:latin typeface="Arial" panose="020B0604020202020204" pitchFamily="34" charset="0"/>
                <a:cs typeface="Arial" panose="020B0604020202020204" pitchFamily="34" charset="0"/>
              </a:rPr>
              <a:t>, take any prohibited actions</a:t>
            </a:r>
          </a:p>
          <a:p>
            <a:pPr marL="0" indent="0">
              <a:buNone/>
            </a:pPr>
            <a:r>
              <a:rPr lang="en-US" sz="2800" dirty="0">
                <a:latin typeface="Arial" panose="020B0604020202020204" pitchFamily="34" charset="0"/>
                <a:cs typeface="Arial" panose="020B0604020202020204" pitchFamily="34" charset="0"/>
              </a:rPr>
              <a:t> </a:t>
            </a:r>
          </a:p>
          <a:p>
            <a:r>
              <a:rPr lang="en-US" sz="2800" dirty="0">
                <a:latin typeface="Arial" panose="020B0604020202020204" pitchFamily="34" charset="0"/>
                <a:cs typeface="Arial" panose="020B0604020202020204" pitchFamily="34" charset="0"/>
              </a:rPr>
              <a:t>24 C.F.R. § 8.4 (b)(1) – (viii) </a:t>
            </a:r>
          </a:p>
        </p:txBody>
      </p:sp>
    </p:spTree>
    <p:extLst>
      <p:ext uri="{BB962C8B-B14F-4D97-AF65-F5344CB8AC3E}">
        <p14:creationId xmlns:p14="http://schemas.microsoft.com/office/powerpoint/2010/main" val="30518195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7FF6B0-FEC9-4932-A6A2-AF9F991F874F}"/>
              </a:ext>
            </a:extLst>
          </p:cNvPr>
          <p:cNvSpPr>
            <a:spLocks noGrp="1"/>
          </p:cNvSpPr>
          <p:nvPr>
            <p:ph type="title"/>
          </p:nvPr>
        </p:nvSpPr>
        <p:spPr/>
        <p:txBody>
          <a:bodyPr>
            <a:normAutofit/>
          </a:bodyPr>
          <a:lstStyle/>
          <a:p>
            <a:r>
              <a:rPr lang="en-US" sz="3200" b="1" dirty="0">
                <a:latin typeface="Arial" panose="020B0604020202020204" pitchFamily="34" charset="0"/>
                <a:cs typeface="Arial" panose="020B0604020202020204" pitchFamily="34" charset="0"/>
              </a:rPr>
              <a:t>Disability-Specific Housing</a:t>
            </a:r>
          </a:p>
        </p:txBody>
      </p:sp>
      <p:sp>
        <p:nvSpPr>
          <p:cNvPr id="3" name="Content Placeholder 2">
            <a:extLst>
              <a:ext uri="{FF2B5EF4-FFF2-40B4-BE49-F238E27FC236}">
                <a16:creationId xmlns:a16="http://schemas.microsoft.com/office/drawing/2014/main" id="{9F91840F-CE09-48AD-804E-B0D69A1E6FAF}"/>
              </a:ext>
            </a:extLst>
          </p:cNvPr>
          <p:cNvSpPr>
            <a:spLocks noGrp="1"/>
          </p:cNvSpPr>
          <p:nvPr>
            <p:ph idx="1"/>
          </p:nvPr>
        </p:nvSpPr>
        <p:spPr/>
        <p:txBody>
          <a:bodyPr>
            <a:noAutofit/>
          </a:bodyPr>
          <a:lstStyle/>
          <a:p>
            <a:r>
              <a:rPr lang="en-US" sz="2400" dirty="0">
                <a:latin typeface="Arial" panose="020B0604020202020204" pitchFamily="34" charset="0"/>
                <a:cs typeface="Arial" panose="020B0604020202020204" pitchFamily="34" charset="0"/>
              </a:rPr>
              <a:t>Individuals without disabilities may be excluded from the benefits of a program if a program is limited by Federal statute or Executive order to individuals with disabilities </a:t>
            </a:r>
          </a:p>
          <a:p>
            <a:r>
              <a:rPr lang="en-US" sz="2400" dirty="0">
                <a:latin typeface="Arial" panose="020B0604020202020204" pitchFamily="34" charset="0"/>
                <a:cs typeface="Arial" panose="020B0604020202020204" pitchFamily="34" charset="0"/>
              </a:rPr>
              <a:t>A specific class of individuals with disabilities may be excluded from a program if the program is limited by Federal statute or Executive order to a different class of individuals</a:t>
            </a:r>
          </a:p>
          <a:p>
            <a:pPr marL="0" indent="0">
              <a:buNone/>
            </a:pPr>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24 C.F.R. § 8.4(c)(1) </a:t>
            </a:r>
          </a:p>
        </p:txBody>
      </p:sp>
    </p:spTree>
    <p:extLst>
      <p:ext uri="{BB962C8B-B14F-4D97-AF65-F5344CB8AC3E}">
        <p14:creationId xmlns:p14="http://schemas.microsoft.com/office/powerpoint/2010/main" val="14253566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0568F6-C673-4C42-A49B-99B11386C9CE}"/>
              </a:ext>
            </a:extLst>
          </p:cNvPr>
          <p:cNvSpPr>
            <a:spLocks noGrp="1"/>
          </p:cNvSpPr>
          <p:nvPr>
            <p:ph type="title"/>
          </p:nvPr>
        </p:nvSpPr>
        <p:spPr/>
        <p:txBody>
          <a:bodyPr>
            <a:normAutofit/>
          </a:bodyPr>
          <a:lstStyle/>
          <a:p>
            <a:r>
              <a:rPr lang="en-US" sz="3200" dirty="0">
                <a:latin typeface="Arial" panose="020B0604020202020204" pitchFamily="34" charset="0"/>
                <a:cs typeface="Arial" panose="020B0604020202020204" pitchFamily="34" charset="0"/>
              </a:rPr>
              <a:t>Integration Mandate </a:t>
            </a:r>
          </a:p>
        </p:txBody>
      </p:sp>
      <p:sp>
        <p:nvSpPr>
          <p:cNvPr id="3" name="Content Placeholder 2">
            <a:extLst>
              <a:ext uri="{FF2B5EF4-FFF2-40B4-BE49-F238E27FC236}">
                <a16:creationId xmlns:a16="http://schemas.microsoft.com/office/drawing/2014/main" id="{AEB02C8E-058C-43FB-BB80-2862BC13A132}"/>
              </a:ext>
            </a:extLst>
          </p:cNvPr>
          <p:cNvSpPr>
            <a:spLocks noGrp="1"/>
          </p:cNvSpPr>
          <p:nvPr>
            <p:ph idx="1"/>
          </p:nvPr>
        </p:nvSpPr>
        <p:spPr/>
        <p:txBody>
          <a:bodyPr>
            <a:normAutofit/>
          </a:bodyPr>
          <a:lstStyle/>
          <a:p>
            <a:r>
              <a:rPr lang="en-US" sz="2400" dirty="0">
                <a:latin typeface="Arial" panose="020B0604020202020204" pitchFamily="34" charset="0"/>
                <a:cs typeface="Arial" panose="020B0604020202020204" pitchFamily="34" charset="0"/>
              </a:rPr>
              <a:t>Recipients shall administer programs and activities receiving Federal financial assistance in the most integrated setting appropriate to the needs of qualified individuals with disabilities</a:t>
            </a:r>
          </a:p>
          <a:p>
            <a:pPr marL="0" indent="0">
              <a:buNone/>
            </a:pPr>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24 .C.F.R. § 8.4(d) </a:t>
            </a:r>
          </a:p>
        </p:txBody>
      </p:sp>
    </p:spTree>
    <p:extLst>
      <p:ext uri="{BB962C8B-B14F-4D97-AF65-F5344CB8AC3E}">
        <p14:creationId xmlns:p14="http://schemas.microsoft.com/office/powerpoint/2010/main" val="33058805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E8E6D-B81E-4289-9CEC-F663A2EEA73B}"/>
              </a:ext>
            </a:extLst>
          </p:cNvPr>
          <p:cNvSpPr>
            <a:spLocks noGrp="1"/>
          </p:cNvSpPr>
          <p:nvPr>
            <p:ph type="title"/>
          </p:nvPr>
        </p:nvSpPr>
        <p:spPr/>
        <p:txBody>
          <a:bodyPr>
            <a:normAutofit/>
          </a:bodyPr>
          <a:lstStyle/>
          <a:p>
            <a:r>
              <a:rPr lang="en-US" sz="3200" b="1" dirty="0">
                <a:latin typeface="Arial" panose="020B0604020202020204" pitchFamily="34" charset="0"/>
                <a:cs typeface="Arial" panose="020B0604020202020204" pitchFamily="34" charset="0"/>
              </a:rPr>
              <a:t>Effective Communication</a:t>
            </a:r>
          </a:p>
        </p:txBody>
      </p:sp>
      <p:sp>
        <p:nvSpPr>
          <p:cNvPr id="3" name="Content Placeholder 2">
            <a:extLst>
              <a:ext uri="{FF2B5EF4-FFF2-40B4-BE49-F238E27FC236}">
                <a16:creationId xmlns:a16="http://schemas.microsoft.com/office/drawing/2014/main" id="{A672AD7D-54AA-4B09-A4EF-F5F446DC5982}"/>
              </a:ext>
            </a:extLst>
          </p:cNvPr>
          <p:cNvSpPr>
            <a:spLocks noGrp="1"/>
          </p:cNvSpPr>
          <p:nvPr>
            <p:ph idx="1"/>
          </p:nvPr>
        </p:nvSpPr>
        <p:spPr>
          <a:xfrm>
            <a:off x="438150" y="971550"/>
            <a:ext cx="8229600" cy="4038600"/>
          </a:xfrm>
        </p:spPr>
        <p:txBody>
          <a:bodyPr>
            <a:normAutofit fontScale="40000" lnSpcReduction="20000"/>
          </a:bodyPr>
          <a:lstStyle/>
          <a:p>
            <a:r>
              <a:rPr lang="en-US" sz="4500" dirty="0">
                <a:latin typeface="Arial" panose="020B0604020202020204" pitchFamily="34" charset="0"/>
                <a:cs typeface="Arial" panose="020B0604020202020204" pitchFamily="34" charset="0"/>
              </a:rPr>
              <a:t>The recipient shall take appropriate steps to ensure effective communication with applicants, beneficiaries, and members of the public </a:t>
            </a:r>
          </a:p>
          <a:p>
            <a:r>
              <a:rPr lang="en-US" sz="4500" dirty="0">
                <a:latin typeface="Arial" panose="020B0604020202020204" pitchFamily="34" charset="0"/>
                <a:cs typeface="Arial" panose="020B0604020202020204" pitchFamily="34" charset="0"/>
              </a:rPr>
              <a:t>(1) The recipient shall furnish appropriate auxiliary aids where necessary to afford an individual with disabilities an equal opportunity to participate in, and enjoy the benefits of, a program or activity receiving Federal financial assistance.</a:t>
            </a:r>
          </a:p>
          <a:p>
            <a:pPr marL="457200" lvl="1" indent="0">
              <a:buNone/>
            </a:pPr>
            <a:r>
              <a:rPr lang="en-US" sz="4100" dirty="0">
                <a:latin typeface="Arial" panose="020B0604020202020204" pitchFamily="34" charset="0"/>
                <a:cs typeface="Arial" panose="020B0604020202020204" pitchFamily="34" charset="0"/>
              </a:rPr>
              <a:t>	(i) In determining what auxiliary aids are necessary, the recipient shall give 	primary consideration to the requests of the individual with disabilities</a:t>
            </a:r>
          </a:p>
          <a:p>
            <a:pPr marL="457200" lvl="1" indent="0">
              <a:buNone/>
            </a:pPr>
            <a:r>
              <a:rPr lang="en-US" sz="4100" dirty="0">
                <a:latin typeface="Arial" panose="020B0604020202020204" pitchFamily="34" charset="0"/>
                <a:cs typeface="Arial" panose="020B0604020202020204" pitchFamily="34" charset="0"/>
              </a:rPr>
              <a:t>	(ii) The recipient is not required to provide individually prescribed devices, 	readers for personal use or study, or other devices of a personal nature</a:t>
            </a:r>
          </a:p>
          <a:p>
            <a:endParaRPr lang="en-US" sz="4500" dirty="0">
              <a:latin typeface="Arial" panose="020B0604020202020204" pitchFamily="34" charset="0"/>
              <a:cs typeface="Arial" panose="020B0604020202020204" pitchFamily="34" charset="0"/>
            </a:endParaRPr>
          </a:p>
          <a:p>
            <a:r>
              <a:rPr lang="en-US" sz="4500" dirty="0">
                <a:latin typeface="Arial" panose="020B0604020202020204" pitchFamily="34" charset="0"/>
                <a:cs typeface="Arial" panose="020B0604020202020204" pitchFamily="34" charset="0"/>
              </a:rPr>
              <a:t>(2) Where a recipient communicates with applicants and beneficiaries by telephone, telecommunication devices for deaf persons (TDD's) or equally effective communication systems shall be used</a:t>
            </a:r>
          </a:p>
          <a:p>
            <a:pPr marL="0" indent="0">
              <a:buNone/>
            </a:pPr>
            <a:endParaRPr lang="en-US" sz="4500" dirty="0">
              <a:latin typeface="Arial" panose="020B0604020202020204" pitchFamily="34" charset="0"/>
              <a:cs typeface="Arial" panose="020B0604020202020204" pitchFamily="34" charset="0"/>
            </a:endParaRPr>
          </a:p>
          <a:p>
            <a:r>
              <a:rPr lang="en-US" sz="4500" dirty="0">
                <a:latin typeface="Arial" panose="020B0604020202020204" pitchFamily="34" charset="0"/>
                <a:cs typeface="Arial" panose="020B0604020202020204" pitchFamily="34" charset="0"/>
              </a:rPr>
              <a:t>24 C.F.R. § 8.6(a)</a:t>
            </a:r>
          </a:p>
          <a:p>
            <a:endParaRPr lang="en-US" dirty="0"/>
          </a:p>
          <a:p>
            <a:endParaRPr lang="en-US" dirty="0"/>
          </a:p>
        </p:txBody>
      </p:sp>
    </p:spTree>
    <p:extLst>
      <p:ext uri="{BB962C8B-B14F-4D97-AF65-F5344CB8AC3E}">
        <p14:creationId xmlns:p14="http://schemas.microsoft.com/office/powerpoint/2010/main" val="41256569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742DA7-20C7-4E62-8925-5578D537E4A2}"/>
              </a:ext>
            </a:extLst>
          </p:cNvPr>
          <p:cNvSpPr>
            <a:spLocks noGrp="1"/>
          </p:cNvSpPr>
          <p:nvPr>
            <p:ph type="title"/>
          </p:nvPr>
        </p:nvSpPr>
        <p:spPr/>
        <p:txBody>
          <a:bodyPr>
            <a:normAutofit/>
          </a:bodyPr>
          <a:lstStyle/>
          <a:p>
            <a:r>
              <a:rPr lang="en-US" sz="3200" b="1" dirty="0">
                <a:latin typeface="Arial" panose="020B0604020202020204" pitchFamily="34" charset="0"/>
                <a:cs typeface="Arial" panose="020B0604020202020204" pitchFamily="34" charset="0"/>
              </a:rPr>
              <a:t>Effective Communication</a:t>
            </a:r>
          </a:p>
        </p:txBody>
      </p:sp>
      <p:sp>
        <p:nvSpPr>
          <p:cNvPr id="3" name="Content Placeholder 2">
            <a:extLst>
              <a:ext uri="{FF2B5EF4-FFF2-40B4-BE49-F238E27FC236}">
                <a16:creationId xmlns:a16="http://schemas.microsoft.com/office/drawing/2014/main" id="{928F5953-3816-45FB-A5A5-067F43A8BF3F}"/>
              </a:ext>
            </a:extLst>
          </p:cNvPr>
          <p:cNvSpPr>
            <a:spLocks noGrp="1"/>
          </p:cNvSpPr>
          <p:nvPr>
            <p:ph idx="1"/>
          </p:nvPr>
        </p:nvSpPr>
        <p:spPr>
          <a:xfrm>
            <a:off x="476250" y="1082279"/>
            <a:ext cx="8229600" cy="3965971"/>
          </a:xfrm>
        </p:spPr>
        <p:txBody>
          <a:bodyPr>
            <a:normAutofit fontScale="55000" lnSpcReduction="20000"/>
          </a:bodyPr>
          <a:lstStyle/>
          <a:p>
            <a:r>
              <a:rPr lang="en-US" sz="3300" dirty="0">
                <a:latin typeface="Arial" panose="020B0604020202020204" pitchFamily="34" charset="0"/>
                <a:cs typeface="Arial" panose="020B0604020202020204" pitchFamily="34" charset="0"/>
              </a:rPr>
              <a:t>(b) The recipient shall adopt and implement procedures to ensure that interested persons (including persons with impaired vision or hearing) can obtain information concerning the existence and location of accessible services, activities, and facilities</a:t>
            </a:r>
          </a:p>
          <a:p>
            <a:pPr marL="0" indent="0">
              <a:buNone/>
            </a:pPr>
            <a:endParaRPr lang="en-US" sz="3300" dirty="0">
              <a:latin typeface="Arial" panose="020B0604020202020204" pitchFamily="34" charset="0"/>
              <a:cs typeface="Arial" panose="020B0604020202020204" pitchFamily="34" charset="0"/>
            </a:endParaRPr>
          </a:p>
          <a:p>
            <a:r>
              <a:rPr lang="en-US" sz="3300" dirty="0">
                <a:latin typeface="Arial" panose="020B0604020202020204" pitchFamily="34" charset="0"/>
                <a:cs typeface="Arial" panose="020B0604020202020204" pitchFamily="34" charset="0"/>
              </a:rPr>
              <a:t>(c) This section does not require a recipient to take any action that the recipient can demonstrate would result in a fundamental alteration in the nature of a program or activity or in undue financial and administrative burdens. If an action would result in such an alteration or burdens, the recipient shall take any other action that would not result in such an alteration or such burdens but would nevertheless ensure that, to the maximum extent possible, individuals with disabilities receive the benefits and services of the program or activity receiving HUD assistance</a:t>
            </a:r>
          </a:p>
          <a:p>
            <a:pPr marL="0" indent="0">
              <a:buNone/>
            </a:pPr>
            <a:endParaRPr lang="en-US" sz="3300" dirty="0">
              <a:latin typeface="Arial" panose="020B0604020202020204" pitchFamily="34" charset="0"/>
              <a:cs typeface="Arial" panose="020B0604020202020204" pitchFamily="34" charset="0"/>
            </a:endParaRPr>
          </a:p>
          <a:p>
            <a:r>
              <a:rPr lang="en-US" sz="3300" dirty="0">
                <a:latin typeface="Arial" panose="020B0604020202020204" pitchFamily="34" charset="0"/>
                <a:cs typeface="Arial" panose="020B0604020202020204" pitchFamily="34" charset="0"/>
              </a:rPr>
              <a:t>24 CFR § 8.6(b) &amp; (c)</a:t>
            </a:r>
          </a:p>
          <a:p>
            <a:pPr marL="0" indent="0">
              <a:buNone/>
            </a:pPr>
            <a:endParaRPr lang="en-US" dirty="0"/>
          </a:p>
          <a:p>
            <a:endParaRPr lang="en-US" dirty="0"/>
          </a:p>
        </p:txBody>
      </p:sp>
    </p:spTree>
    <p:extLst>
      <p:ext uri="{BB962C8B-B14F-4D97-AF65-F5344CB8AC3E}">
        <p14:creationId xmlns:p14="http://schemas.microsoft.com/office/powerpoint/2010/main" val="21312111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4F31F0-BFE4-44EB-8226-ACDEE181CE38}"/>
              </a:ext>
            </a:extLst>
          </p:cNvPr>
          <p:cNvSpPr>
            <a:spLocks noGrp="1"/>
          </p:cNvSpPr>
          <p:nvPr>
            <p:ph type="title"/>
          </p:nvPr>
        </p:nvSpPr>
        <p:spPr/>
        <p:txBody>
          <a:bodyPr>
            <a:normAutofit/>
          </a:bodyPr>
          <a:lstStyle/>
          <a:p>
            <a:r>
              <a:rPr lang="en-US" sz="3200" b="1" dirty="0">
                <a:latin typeface="Arial" panose="020B0604020202020204" pitchFamily="34" charset="0"/>
                <a:cs typeface="Arial" panose="020B0604020202020204" pitchFamily="34" charset="0"/>
              </a:rPr>
              <a:t>Reasonable Accommodations </a:t>
            </a:r>
          </a:p>
        </p:txBody>
      </p:sp>
      <p:sp>
        <p:nvSpPr>
          <p:cNvPr id="3" name="Content Placeholder 2">
            <a:extLst>
              <a:ext uri="{FF2B5EF4-FFF2-40B4-BE49-F238E27FC236}">
                <a16:creationId xmlns:a16="http://schemas.microsoft.com/office/drawing/2014/main" id="{0123E003-9326-4A0A-9A64-71876DCCE6D7}"/>
              </a:ext>
            </a:extLst>
          </p:cNvPr>
          <p:cNvSpPr>
            <a:spLocks noGrp="1"/>
          </p:cNvSpPr>
          <p:nvPr>
            <p:ph idx="1"/>
          </p:nvPr>
        </p:nvSpPr>
        <p:spPr/>
        <p:txBody>
          <a:bodyPr>
            <a:noAutofit/>
          </a:bodyPr>
          <a:lstStyle/>
          <a:p>
            <a:r>
              <a:rPr lang="en-US" sz="2400" dirty="0">
                <a:latin typeface="Arial" panose="020B0604020202020204" pitchFamily="34" charset="0"/>
                <a:cs typeface="Arial" panose="020B0604020202020204" pitchFamily="34" charset="0"/>
              </a:rPr>
              <a:t>A “reasonable accommodation” is a change, exception, or adjustment to a rule, policy, practice, or service that may be necessary for a person with a disability to have an equal opportunity to use and enjoy a dwelling, including public and common use spaces</a:t>
            </a:r>
          </a:p>
          <a:p>
            <a:pPr marL="0" indent="0">
              <a:buNone/>
            </a:pPr>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When Section 504 applies, this requirement extends to access to programs and activities conducted or sponsored by the recipient</a:t>
            </a:r>
          </a:p>
        </p:txBody>
      </p:sp>
    </p:spTree>
    <p:extLst>
      <p:ext uri="{BB962C8B-B14F-4D97-AF65-F5344CB8AC3E}">
        <p14:creationId xmlns:p14="http://schemas.microsoft.com/office/powerpoint/2010/main" val="38948639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15A7F-BC2C-4D3C-9A94-23316471921A}"/>
              </a:ext>
            </a:extLst>
          </p:cNvPr>
          <p:cNvSpPr>
            <a:spLocks noGrp="1"/>
          </p:cNvSpPr>
          <p:nvPr>
            <p:ph type="title"/>
          </p:nvPr>
        </p:nvSpPr>
        <p:spPr/>
        <p:txBody>
          <a:bodyPr>
            <a:normAutofit fontScale="90000"/>
          </a:bodyPr>
          <a:lstStyle/>
          <a:p>
            <a:r>
              <a:rPr lang="en-US" sz="3200" b="1" dirty="0">
                <a:latin typeface="Arial" panose="020B0604020202020204" pitchFamily="34" charset="0"/>
                <a:cs typeface="Arial" panose="020B0604020202020204" pitchFamily="34" charset="0"/>
              </a:rPr>
              <a:t>Reasonable Accommodations – </a:t>
            </a:r>
            <a:br>
              <a:rPr lang="en-US" sz="3200" b="1" dirty="0">
                <a:latin typeface="Arial" panose="020B0604020202020204" pitchFamily="34" charset="0"/>
                <a:cs typeface="Arial" panose="020B0604020202020204" pitchFamily="34" charset="0"/>
              </a:rPr>
            </a:br>
            <a:r>
              <a:rPr lang="en-US" sz="3200" b="1" dirty="0">
                <a:latin typeface="Arial" panose="020B0604020202020204" pitchFamily="34" charset="0"/>
                <a:cs typeface="Arial" panose="020B0604020202020204" pitchFamily="34" charset="0"/>
              </a:rPr>
              <a:t>Common Issues</a:t>
            </a:r>
          </a:p>
        </p:txBody>
      </p:sp>
      <p:sp>
        <p:nvSpPr>
          <p:cNvPr id="3" name="Content Placeholder 2">
            <a:extLst>
              <a:ext uri="{FF2B5EF4-FFF2-40B4-BE49-F238E27FC236}">
                <a16:creationId xmlns:a16="http://schemas.microsoft.com/office/drawing/2014/main" id="{3B19C02E-0FC9-4976-B37D-ECF988EAAC94}"/>
              </a:ext>
            </a:extLst>
          </p:cNvPr>
          <p:cNvSpPr>
            <a:spLocks noGrp="1"/>
          </p:cNvSpPr>
          <p:nvPr>
            <p:ph idx="1"/>
          </p:nvPr>
        </p:nvSpPr>
        <p:spPr/>
        <p:txBody>
          <a:bodyPr>
            <a:normAutofit fontScale="70000" lnSpcReduction="20000"/>
          </a:bodyPr>
          <a:lstStyle/>
          <a:p>
            <a:r>
              <a:rPr lang="en-US" dirty="0">
                <a:latin typeface="Arial" panose="020B0604020202020204" pitchFamily="34" charset="0"/>
                <a:cs typeface="Arial" panose="020B0604020202020204" pitchFamily="34" charset="0"/>
              </a:rPr>
              <a:t>Recipient obligation to provide/pay for structural modifications as a reasonable accommodation under Section 504 as opposed to a reasonable modification under the Fair Housing Act  </a:t>
            </a:r>
          </a:p>
          <a:p>
            <a:r>
              <a:rPr lang="en-US" dirty="0">
                <a:latin typeface="Arial" panose="020B0604020202020204" pitchFamily="34" charset="0"/>
                <a:cs typeface="Arial" panose="020B0604020202020204" pitchFamily="34" charset="0"/>
              </a:rPr>
              <a:t>Unit transfers, </a:t>
            </a:r>
            <a:r>
              <a:rPr lang="en-US" i="1" dirty="0">
                <a:latin typeface="Arial" panose="020B0604020202020204" pitchFamily="34" charset="0"/>
                <a:cs typeface="Arial" panose="020B0604020202020204" pitchFamily="34" charset="0"/>
              </a:rPr>
              <a:t>e.g.</a:t>
            </a:r>
            <a:r>
              <a:rPr lang="en-US" dirty="0">
                <a:latin typeface="Arial" panose="020B0604020202020204" pitchFamily="34" charset="0"/>
                <a:cs typeface="Arial" panose="020B0604020202020204" pitchFamily="34" charset="0"/>
              </a:rPr>
              <a:t>, transfer request for accessible unit, or for an unit that is on the first floor</a:t>
            </a:r>
          </a:p>
          <a:p>
            <a:r>
              <a:rPr lang="en-US" dirty="0">
                <a:latin typeface="Arial" panose="020B0604020202020204" pitchFamily="34" charset="0"/>
                <a:cs typeface="Arial" panose="020B0604020202020204" pitchFamily="34" charset="0"/>
              </a:rPr>
              <a:t>Unit size, </a:t>
            </a:r>
            <a:r>
              <a:rPr lang="en-US" i="1" dirty="0">
                <a:latin typeface="Arial" panose="020B0604020202020204" pitchFamily="34" charset="0"/>
                <a:cs typeface="Arial" panose="020B0604020202020204" pitchFamily="34" charset="0"/>
              </a:rPr>
              <a:t>e.g.</a:t>
            </a:r>
            <a:r>
              <a:rPr lang="en-US" dirty="0">
                <a:latin typeface="Arial" panose="020B0604020202020204" pitchFamily="34" charset="0"/>
                <a:cs typeface="Arial" panose="020B0604020202020204" pitchFamily="34" charset="0"/>
              </a:rPr>
              <a:t>, request for a reasonable accommodation for an extra bedroom to accommodate medical equipment or to accommodate disability-related overnight care </a:t>
            </a:r>
          </a:p>
          <a:p>
            <a:r>
              <a:rPr lang="en-US" dirty="0">
                <a:latin typeface="Arial" panose="020B0604020202020204" pitchFamily="34" charset="0"/>
                <a:cs typeface="Arial" panose="020B0604020202020204" pitchFamily="34" charset="0"/>
              </a:rPr>
              <a:t>Live-in-aides </a:t>
            </a:r>
          </a:p>
        </p:txBody>
      </p:sp>
    </p:spTree>
    <p:extLst>
      <p:ext uri="{BB962C8B-B14F-4D97-AF65-F5344CB8AC3E}">
        <p14:creationId xmlns:p14="http://schemas.microsoft.com/office/powerpoint/2010/main" val="16109666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461D3B-EEF1-496A-8D64-952D05561E2D}"/>
              </a:ext>
            </a:extLst>
          </p:cNvPr>
          <p:cNvSpPr>
            <a:spLocks noGrp="1"/>
          </p:cNvSpPr>
          <p:nvPr>
            <p:ph type="title"/>
          </p:nvPr>
        </p:nvSpPr>
        <p:spPr>
          <a:xfrm>
            <a:off x="457200" y="205979"/>
            <a:ext cx="8458200" cy="857250"/>
          </a:xfrm>
        </p:spPr>
        <p:txBody>
          <a:bodyPr>
            <a:normAutofit fontScale="90000"/>
          </a:bodyPr>
          <a:lstStyle/>
          <a:p>
            <a:r>
              <a:rPr lang="en-US" sz="3200" b="1" dirty="0">
                <a:latin typeface="Arial" panose="020B0604020202020204" pitchFamily="34" charset="0"/>
                <a:cs typeface="Arial" panose="020B0604020202020204" pitchFamily="34" charset="0"/>
              </a:rPr>
              <a:t>Reasonable Accommodations – </a:t>
            </a:r>
            <a:br>
              <a:rPr lang="en-US" sz="3200" b="1" dirty="0">
                <a:latin typeface="Arial" panose="020B0604020202020204" pitchFamily="34" charset="0"/>
                <a:cs typeface="Arial" panose="020B0604020202020204" pitchFamily="34" charset="0"/>
              </a:rPr>
            </a:br>
            <a:r>
              <a:rPr lang="en-US" sz="3200" b="1" dirty="0">
                <a:latin typeface="Arial" panose="020B0604020202020204" pitchFamily="34" charset="0"/>
                <a:cs typeface="Arial" panose="020B0604020202020204" pitchFamily="34" charset="0"/>
              </a:rPr>
              <a:t>Common Issues </a:t>
            </a:r>
          </a:p>
        </p:txBody>
      </p:sp>
      <p:sp>
        <p:nvSpPr>
          <p:cNvPr id="3" name="Content Placeholder 2">
            <a:extLst>
              <a:ext uri="{FF2B5EF4-FFF2-40B4-BE49-F238E27FC236}">
                <a16:creationId xmlns:a16="http://schemas.microsoft.com/office/drawing/2014/main" id="{4DCCF93C-23A3-4714-ACB7-E540523F9F8E}"/>
              </a:ext>
            </a:extLst>
          </p:cNvPr>
          <p:cNvSpPr>
            <a:spLocks noGrp="1"/>
          </p:cNvSpPr>
          <p:nvPr>
            <p:ph idx="1"/>
          </p:nvPr>
        </p:nvSpPr>
        <p:spPr>
          <a:xfrm>
            <a:off x="457200" y="1200151"/>
            <a:ext cx="8229600" cy="3737370"/>
          </a:xfrm>
        </p:spPr>
        <p:txBody>
          <a:bodyPr>
            <a:normAutofit fontScale="70000" lnSpcReduction="20000"/>
          </a:bodyPr>
          <a:lstStyle/>
          <a:p>
            <a:r>
              <a:rPr lang="en-US" dirty="0">
                <a:latin typeface="Arial" panose="020B0604020202020204" pitchFamily="34" charset="0"/>
                <a:cs typeface="Arial" panose="020B0604020202020204" pitchFamily="34" charset="0"/>
              </a:rPr>
              <a:t>Assistance Animals as a Reasonable Accommodation</a:t>
            </a:r>
          </a:p>
          <a:p>
            <a:pPr lvl="1">
              <a:buFont typeface="Courier New" panose="02070309020205020404" pitchFamily="49" charset="0"/>
              <a:buChar char="o"/>
            </a:pPr>
            <a:r>
              <a:rPr lang="en-US" dirty="0">
                <a:latin typeface="Arial" panose="020B0604020202020204" pitchFamily="34" charset="0"/>
                <a:cs typeface="Arial" panose="020B0604020202020204" pitchFamily="34" charset="0"/>
              </a:rPr>
              <a:t>Assistance animals work, provide assistance, or perform tasks for the benefit of a person with a disability, or provide emotional support that alleviates one or more identified symptoms or effects of a person's disability</a:t>
            </a:r>
          </a:p>
          <a:p>
            <a:pPr lvl="1">
              <a:buFont typeface="Courier New" panose="02070309020205020404" pitchFamily="49" charset="0"/>
              <a:buChar char="o"/>
            </a:pPr>
            <a:r>
              <a:rPr lang="en-US" dirty="0">
                <a:latin typeface="Arial" panose="020B0604020202020204" pitchFamily="34" charset="0"/>
                <a:cs typeface="Arial" panose="020B0604020202020204" pitchFamily="34" charset="0"/>
              </a:rPr>
              <a:t>Not just dogs, </a:t>
            </a:r>
            <a:r>
              <a:rPr lang="en-US" i="1" dirty="0">
                <a:latin typeface="Arial" panose="020B0604020202020204" pitchFamily="34" charset="0"/>
                <a:cs typeface="Arial" panose="020B0604020202020204" pitchFamily="34" charset="0"/>
              </a:rPr>
              <a:t>e.g.</a:t>
            </a:r>
            <a:r>
              <a:rPr lang="en-US" dirty="0">
                <a:latin typeface="Arial" panose="020B0604020202020204" pitchFamily="34" charset="0"/>
                <a:cs typeface="Arial" panose="020B0604020202020204" pitchFamily="34" charset="0"/>
              </a:rPr>
              <a:t>, cat, bird, miniature horse, capuchin monkey, </a:t>
            </a:r>
            <a:r>
              <a:rPr lang="en-US" i="1" dirty="0">
                <a:latin typeface="Arial" panose="020B0604020202020204" pitchFamily="34" charset="0"/>
                <a:cs typeface="Arial" panose="020B0604020202020204" pitchFamily="34" charset="0"/>
              </a:rPr>
              <a:t>etc.</a:t>
            </a:r>
          </a:p>
          <a:p>
            <a:pPr lvl="1">
              <a:buFont typeface="Courier New" panose="02070309020205020404" pitchFamily="49" charset="0"/>
              <a:buChar char="o"/>
            </a:pPr>
            <a:r>
              <a:rPr lang="en-US" dirty="0">
                <a:latin typeface="Arial" panose="020B0604020202020204" pitchFamily="34" charset="0"/>
                <a:cs typeface="Arial" panose="020B0604020202020204" pitchFamily="34" charset="0"/>
              </a:rPr>
              <a:t>May be trained or untrained</a:t>
            </a:r>
          </a:p>
          <a:p>
            <a:pPr lvl="1">
              <a:buFont typeface="Courier New" panose="02070309020205020404" pitchFamily="49" charset="0"/>
              <a:buChar char="o"/>
            </a:pPr>
            <a:r>
              <a:rPr lang="en-US" dirty="0">
                <a:latin typeface="Arial" panose="020B0604020202020204" pitchFamily="34" charset="0"/>
                <a:cs typeface="Arial" panose="020B0604020202020204" pitchFamily="34" charset="0"/>
              </a:rPr>
              <a:t>Do not require certification </a:t>
            </a:r>
          </a:p>
          <a:p>
            <a:pPr lvl="1">
              <a:buFont typeface="Courier New" panose="02070309020205020404" pitchFamily="49" charset="0"/>
              <a:buChar char="o"/>
            </a:pPr>
            <a:r>
              <a:rPr lang="en-US" dirty="0">
                <a:latin typeface="Arial" panose="020B0604020202020204" pitchFamily="34" charset="0"/>
                <a:cs typeface="Arial" panose="020B0604020202020204" pitchFamily="34" charset="0"/>
              </a:rPr>
              <a:t>No breed restrictions </a:t>
            </a:r>
          </a:p>
          <a:p>
            <a:pPr lvl="1">
              <a:buFont typeface="Courier New" panose="02070309020205020404" pitchFamily="49" charset="0"/>
              <a:buChar char="o"/>
            </a:pPr>
            <a:r>
              <a:rPr lang="en-US" dirty="0">
                <a:latin typeface="Arial" panose="020B0604020202020204" pitchFamily="34" charset="0"/>
                <a:cs typeface="Arial" panose="020B0604020202020204" pitchFamily="34" charset="0"/>
              </a:rPr>
              <a:t>No fees, deposits, insurance, hold harmless agreements, extra inspections, “pet rules,” veterinary certificates, or special conditions</a:t>
            </a:r>
          </a:p>
          <a:p>
            <a:endParaRPr lang="en-US" dirty="0"/>
          </a:p>
        </p:txBody>
      </p:sp>
    </p:spTree>
    <p:extLst>
      <p:ext uri="{BB962C8B-B14F-4D97-AF65-F5344CB8AC3E}">
        <p14:creationId xmlns:p14="http://schemas.microsoft.com/office/powerpoint/2010/main" val="17097190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A357B-41A9-4838-9572-CA997BD227D4}"/>
              </a:ext>
            </a:extLst>
          </p:cNvPr>
          <p:cNvSpPr>
            <a:spLocks noGrp="1"/>
          </p:cNvSpPr>
          <p:nvPr>
            <p:ph type="title"/>
          </p:nvPr>
        </p:nvSpPr>
        <p:spPr/>
        <p:txBody>
          <a:bodyPr>
            <a:normAutofit/>
          </a:bodyPr>
          <a:lstStyle/>
          <a:p>
            <a:r>
              <a:rPr lang="en-US" sz="3200" b="1" dirty="0">
                <a:latin typeface="Arial" panose="020B0604020202020204" pitchFamily="34" charset="0"/>
                <a:cs typeface="Arial" panose="020B0604020202020204" pitchFamily="34" charset="0"/>
              </a:rPr>
              <a:t>Program Accessibility </a:t>
            </a:r>
          </a:p>
        </p:txBody>
      </p:sp>
      <p:sp>
        <p:nvSpPr>
          <p:cNvPr id="3" name="Content Placeholder 2">
            <a:extLst>
              <a:ext uri="{FF2B5EF4-FFF2-40B4-BE49-F238E27FC236}">
                <a16:creationId xmlns:a16="http://schemas.microsoft.com/office/drawing/2014/main" id="{93A54632-307C-45D3-BF51-B9A2392D8D10}"/>
              </a:ext>
            </a:extLst>
          </p:cNvPr>
          <p:cNvSpPr>
            <a:spLocks noGrp="1"/>
          </p:cNvSpPr>
          <p:nvPr>
            <p:ph idx="1"/>
          </p:nvPr>
        </p:nvSpPr>
        <p:spPr/>
        <p:txBody>
          <a:bodyPr>
            <a:normAutofit/>
          </a:bodyPr>
          <a:lstStyle/>
          <a:p>
            <a:r>
              <a:rPr lang="en-US" sz="2400" dirty="0">
                <a:latin typeface="Arial" panose="020B0604020202020204" pitchFamily="34" charset="0"/>
                <a:cs typeface="Arial" panose="020B0604020202020204" pitchFamily="34" charset="0"/>
              </a:rPr>
              <a:t>Equal opportunity to access and use HUD-funded programs and activities</a:t>
            </a:r>
          </a:p>
          <a:p>
            <a:r>
              <a:rPr lang="en-US" sz="2400" dirty="0">
                <a:latin typeface="Arial" panose="020B0604020202020204" pitchFamily="34" charset="0"/>
                <a:cs typeface="Arial" panose="020B0604020202020204" pitchFamily="34" charset="0"/>
              </a:rPr>
              <a:t>Subpart C of 24 CFR part 8 </a:t>
            </a:r>
          </a:p>
          <a:p>
            <a:r>
              <a:rPr lang="en-US" sz="2400" dirty="0">
                <a:latin typeface="Arial" panose="020B0604020202020204" pitchFamily="34" charset="0"/>
                <a:cs typeface="Arial" panose="020B0604020202020204" pitchFamily="34" charset="0"/>
              </a:rPr>
              <a:t>General Requirement, Section 8.20</a:t>
            </a:r>
          </a:p>
          <a:p>
            <a:endParaRPr lang="en-US" dirty="0"/>
          </a:p>
        </p:txBody>
      </p:sp>
    </p:spTree>
    <p:extLst>
      <p:ext uri="{BB962C8B-B14F-4D97-AF65-F5344CB8AC3E}">
        <p14:creationId xmlns:p14="http://schemas.microsoft.com/office/powerpoint/2010/main" val="6138554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685800"/>
            <a:ext cx="7315200" cy="685801"/>
          </a:xfrm>
        </p:spPr>
        <p:txBody>
          <a:bodyPr>
            <a:noAutofit/>
          </a:bodyPr>
          <a:lstStyle/>
          <a:p>
            <a:pPr lvl="1" algn="ctr" rtl="0">
              <a:spcBef>
                <a:spcPct val="0"/>
              </a:spcBef>
            </a:pPr>
            <a:r>
              <a:rPr lang="en-US" sz="32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New Construction</a:t>
            </a:r>
          </a:p>
        </p:txBody>
      </p:sp>
      <p:sp>
        <p:nvSpPr>
          <p:cNvPr id="5" name="Content Placeholder 4"/>
          <p:cNvSpPr>
            <a:spLocks noGrp="1"/>
          </p:cNvSpPr>
          <p:nvPr>
            <p:ph idx="1"/>
          </p:nvPr>
        </p:nvSpPr>
        <p:spPr>
          <a:xfrm>
            <a:off x="914400" y="1600200"/>
            <a:ext cx="7315200" cy="2857500"/>
          </a:xfrm>
        </p:spPr>
        <p:txBody>
          <a:bodyPr>
            <a:noAutofit/>
          </a:bodyPr>
          <a:lstStyle/>
          <a:p>
            <a:pPr marL="111125" lvl="1" indent="0">
              <a:buFont typeface="Arial" pitchFamily="34" charset="0"/>
              <a:buChar char="•"/>
            </a:pPr>
            <a:r>
              <a:rPr lang="en-US" sz="2400" dirty="0">
                <a:latin typeface="Arial" panose="020B0604020202020204" pitchFamily="34" charset="0"/>
                <a:cs typeface="Arial" panose="020B0604020202020204" pitchFamily="34" charset="0"/>
              </a:rPr>
              <a:t>5% of the units in a multifamily housing project or one unit, whichever is greater, must be accessible to persons with mobility impairments</a:t>
            </a:r>
          </a:p>
          <a:p>
            <a:pPr marL="111125" lvl="1" indent="0">
              <a:buFont typeface="Arial" pitchFamily="34" charset="0"/>
              <a:buChar char="•"/>
            </a:pPr>
            <a:r>
              <a:rPr lang="en-US" sz="2400" dirty="0">
                <a:latin typeface="Arial" panose="020B0604020202020204" pitchFamily="34" charset="0"/>
                <a:cs typeface="Arial" panose="020B0604020202020204" pitchFamily="34" charset="0"/>
              </a:rPr>
              <a:t>An </a:t>
            </a:r>
            <a:r>
              <a:rPr lang="en-US" sz="2400" u="sng" dirty="0">
                <a:latin typeface="Arial" panose="020B0604020202020204" pitchFamily="34" charset="0"/>
                <a:cs typeface="Arial" panose="020B0604020202020204" pitchFamily="34" charset="0"/>
              </a:rPr>
              <a:t>additional</a:t>
            </a:r>
            <a:r>
              <a:rPr lang="en-US" sz="2400" dirty="0">
                <a:latin typeface="Arial" panose="020B0604020202020204" pitchFamily="34" charset="0"/>
                <a:cs typeface="Arial" panose="020B0604020202020204" pitchFamily="34" charset="0"/>
              </a:rPr>
              <a:t> 2% of the units in such a project or one unit, whichever is greater, must be accessible to persons with vision or hearing impairments (24 C.F.R. § 8.22)</a:t>
            </a:r>
          </a:p>
        </p:txBody>
      </p:sp>
      <p:sp>
        <p:nvSpPr>
          <p:cNvPr id="6" name="Rectangle 4"/>
          <p:cNvSpPr>
            <a:spLocks noChangeArrowheads="1"/>
          </p:cNvSpPr>
          <p:nvPr/>
        </p:nvSpPr>
        <p:spPr bwMode="auto">
          <a:xfrm>
            <a:off x="609600" y="438150"/>
            <a:ext cx="8001000" cy="4267200"/>
          </a:xfrm>
          <a:prstGeom prst="rect">
            <a:avLst/>
          </a:prstGeom>
          <a:noFill/>
          <a:ln w="38100" algn="ctr">
            <a:solidFill>
              <a:srgbClr val="C00000"/>
            </a:solidFill>
            <a:round/>
            <a:headEnd/>
            <a:tailEnd/>
          </a:ln>
          <a:scene3d>
            <a:camera prst="orthographicFront"/>
            <a:lightRig rig="threePt" dir="t"/>
          </a:scene3d>
          <a:sp3d>
            <a:bevelT w="139700" h="139700" prst="divot"/>
          </a:sp3d>
        </p:spPr>
        <p:txBody>
          <a:bodyPr wrap="none" anchor="ctr"/>
          <a:lstStyle/>
          <a:p>
            <a:pPr>
              <a:defRPr/>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685800"/>
            <a:ext cx="7315200" cy="685801"/>
          </a:xfrm>
        </p:spPr>
        <p:txBody>
          <a:bodyPr>
            <a:normAutofit/>
          </a:bodyPr>
          <a:lstStyle/>
          <a:p>
            <a:pPr lvl="1" algn="ctr" rtl="0">
              <a:spcBef>
                <a:spcPct val="0"/>
              </a:spcBef>
            </a:pPr>
            <a:r>
              <a:rPr lang="en-US" sz="32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Section 504</a:t>
            </a:r>
          </a:p>
        </p:txBody>
      </p:sp>
      <p:sp>
        <p:nvSpPr>
          <p:cNvPr id="5" name="Content Placeholder 4"/>
          <p:cNvSpPr>
            <a:spLocks noGrp="1"/>
          </p:cNvSpPr>
          <p:nvPr>
            <p:ph idx="1"/>
          </p:nvPr>
        </p:nvSpPr>
        <p:spPr>
          <a:xfrm>
            <a:off x="914400" y="1371601"/>
            <a:ext cx="7315200" cy="3086099"/>
          </a:xfrm>
        </p:spPr>
        <p:txBody>
          <a:bodyPr>
            <a:normAutofit fontScale="77500" lnSpcReduction="20000"/>
          </a:bodyPr>
          <a:lstStyle/>
          <a:p>
            <a:pPr marL="111125" lvl="1" indent="0">
              <a:buFont typeface="Arial" pitchFamily="34" charset="0"/>
              <a:buChar char="•"/>
            </a:pPr>
            <a:r>
              <a:rPr lang="en-US" dirty="0">
                <a:latin typeface="Arial" panose="020B0604020202020204" pitchFamily="34" charset="0"/>
                <a:cs typeface="Arial" panose="020B0604020202020204" pitchFamily="34" charset="0"/>
              </a:rPr>
              <a:t> Prohibits discrimination on the basis of disability in programs or activities receiving Federal financial assistance (29 U.S.C. § 794) </a:t>
            </a:r>
          </a:p>
          <a:p>
            <a:pPr marL="111125" lvl="1" indent="0">
              <a:buFont typeface="Arial" pitchFamily="34" charset="0"/>
              <a:buChar char="•"/>
            </a:pPr>
            <a:r>
              <a:rPr lang="en-US" dirty="0">
                <a:latin typeface="Arial" panose="020B0604020202020204" pitchFamily="34" charset="0"/>
                <a:cs typeface="Arial" panose="020B0604020202020204" pitchFamily="34" charset="0"/>
              </a:rPr>
              <a:t>HUD’s regulations are at 24 CFR parts 8 and 9</a:t>
            </a:r>
          </a:p>
          <a:p>
            <a:pPr marL="511175" lvl="2" indent="0"/>
            <a:r>
              <a:rPr lang="en-US" sz="2800" dirty="0">
                <a:latin typeface="Arial" panose="020B0604020202020204" pitchFamily="34" charset="0"/>
                <a:cs typeface="Arial" panose="020B0604020202020204" pitchFamily="34" charset="0"/>
              </a:rPr>
              <a:t>Part 8 – Federally assisted programs or activities</a:t>
            </a:r>
          </a:p>
          <a:p>
            <a:pPr marL="511175" lvl="2" indent="0"/>
            <a:r>
              <a:rPr lang="en-US" sz="2800" dirty="0">
                <a:latin typeface="Arial" panose="020B0604020202020204" pitchFamily="34" charset="0"/>
                <a:cs typeface="Arial" panose="020B0604020202020204" pitchFamily="34" charset="0"/>
              </a:rPr>
              <a:t>Part 9 – HUD conducted programs or activities</a:t>
            </a:r>
          </a:p>
          <a:p>
            <a:pPr marL="511175" lvl="2" indent="0">
              <a:buNone/>
            </a:pPr>
            <a:endParaRPr lang="en-US" sz="2800" dirty="0">
              <a:latin typeface="Arial" panose="020B0604020202020204" pitchFamily="34" charset="0"/>
              <a:cs typeface="Arial" panose="020B0604020202020204" pitchFamily="34" charset="0"/>
            </a:endParaRPr>
          </a:p>
          <a:p>
            <a:pPr marL="111125" lvl="1" indent="0">
              <a:buFont typeface="Arial" pitchFamily="34" charset="0"/>
              <a:buChar char="•"/>
            </a:pPr>
            <a:r>
              <a:rPr lang="en-US" dirty="0">
                <a:latin typeface="Arial" panose="020B0604020202020204" pitchFamily="34" charset="0"/>
                <a:cs typeface="Arial" panose="020B0604020202020204" pitchFamily="34" charset="0"/>
              </a:rPr>
              <a:t>Each Federal funding agency has its own regulations</a:t>
            </a:r>
          </a:p>
          <a:p>
            <a:pPr marL="111125" lvl="1" indent="0">
              <a:buNone/>
            </a:pPr>
            <a:r>
              <a:rPr lang="en-US" dirty="0">
                <a:latin typeface="Arial" panose="020B0604020202020204" pitchFamily="34" charset="0"/>
                <a:cs typeface="Arial" panose="020B0604020202020204" pitchFamily="34" charset="0"/>
              </a:rPr>
              <a:t>and while some overlap, there are unique requirements</a:t>
            </a:r>
          </a:p>
          <a:p>
            <a:pPr marL="111125" lvl="1" indent="0">
              <a:buFont typeface="Arial" pitchFamily="34" charset="0"/>
              <a:buChar char="•"/>
            </a:pPr>
            <a:endParaRPr lang="en-US" sz="2600" dirty="0">
              <a:latin typeface="Verdana" pitchFamily="34" charset="0"/>
              <a:cs typeface="Arial" pitchFamily="34" charset="0"/>
            </a:endParaRPr>
          </a:p>
          <a:p>
            <a:pPr marL="111125" lvl="1" indent="0">
              <a:buFont typeface="Arial" pitchFamily="34" charset="0"/>
              <a:buChar char="•"/>
            </a:pPr>
            <a:endParaRPr lang="en-US" sz="2600" dirty="0">
              <a:latin typeface="Verdana" pitchFamily="34" charset="0"/>
              <a:cs typeface="Arial" pitchFamily="34" charset="0"/>
            </a:endParaRPr>
          </a:p>
          <a:p>
            <a:pPr marL="111125" lvl="1" indent="0">
              <a:buFont typeface="Arial" pitchFamily="34" charset="0"/>
              <a:buChar char="•"/>
            </a:pPr>
            <a:endParaRPr lang="en-US" sz="2600" dirty="0">
              <a:latin typeface="Arial" pitchFamily="34" charset="0"/>
              <a:cs typeface="Arial" pitchFamily="34" charset="0"/>
            </a:endParaRPr>
          </a:p>
        </p:txBody>
      </p:sp>
      <p:sp>
        <p:nvSpPr>
          <p:cNvPr id="6" name="Rectangle 4"/>
          <p:cNvSpPr>
            <a:spLocks noChangeArrowheads="1"/>
          </p:cNvSpPr>
          <p:nvPr/>
        </p:nvSpPr>
        <p:spPr bwMode="auto">
          <a:xfrm>
            <a:off x="609600" y="438150"/>
            <a:ext cx="8001000" cy="4267200"/>
          </a:xfrm>
          <a:prstGeom prst="rect">
            <a:avLst/>
          </a:prstGeom>
          <a:noFill/>
          <a:ln w="38100" algn="ctr">
            <a:solidFill>
              <a:srgbClr val="C00000"/>
            </a:solidFill>
            <a:round/>
            <a:headEnd/>
            <a:tailEnd/>
          </a:ln>
          <a:scene3d>
            <a:camera prst="orthographicFront"/>
            <a:lightRig rig="threePt" dir="t"/>
          </a:scene3d>
          <a:sp3d>
            <a:bevelT w="139700" h="139700" prst="divot"/>
          </a:sp3d>
        </p:spPr>
        <p:txBody>
          <a:bodyPr wrap="none" anchor="ctr"/>
          <a:lstStyle/>
          <a:p>
            <a:pPr>
              <a:defRPr/>
            </a:pP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685800"/>
            <a:ext cx="7315200" cy="685801"/>
          </a:xfrm>
        </p:spPr>
        <p:txBody>
          <a:bodyPr>
            <a:noAutofit/>
          </a:bodyPr>
          <a:lstStyle/>
          <a:p>
            <a:pPr lvl="1" algn="ctr" rtl="0">
              <a:spcBef>
                <a:spcPct val="0"/>
              </a:spcBef>
            </a:pPr>
            <a:r>
              <a:rPr lang="en-US" sz="32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New Construction</a:t>
            </a:r>
          </a:p>
        </p:txBody>
      </p:sp>
      <p:sp>
        <p:nvSpPr>
          <p:cNvPr id="5" name="Content Placeholder 4"/>
          <p:cNvSpPr>
            <a:spLocks noGrp="1"/>
          </p:cNvSpPr>
          <p:nvPr>
            <p:ph idx="1"/>
          </p:nvPr>
        </p:nvSpPr>
        <p:spPr>
          <a:xfrm>
            <a:off x="914400" y="1600200"/>
            <a:ext cx="7315200" cy="2857500"/>
          </a:xfrm>
        </p:spPr>
        <p:txBody>
          <a:bodyPr>
            <a:noAutofit/>
          </a:bodyPr>
          <a:lstStyle/>
          <a:p>
            <a:r>
              <a:rPr lang="en-US" sz="2600" dirty="0">
                <a:latin typeface="Arial" panose="020B0604020202020204" pitchFamily="34" charset="0"/>
                <a:cs typeface="Arial" panose="020B0604020202020204" pitchFamily="34" charset="0"/>
              </a:rPr>
              <a:t>In circumstances where greater need is demonstrated, HUD may prescribe higher percentages or numbers (24 C.F.R. § 8.22(c))</a:t>
            </a:r>
          </a:p>
          <a:p>
            <a:r>
              <a:rPr lang="en-US" sz="2600" dirty="0">
                <a:latin typeface="Arial" panose="020B0604020202020204" pitchFamily="34" charset="0"/>
                <a:cs typeface="Arial" panose="020B0604020202020204" pitchFamily="34" charset="0"/>
              </a:rPr>
              <a:t>But see Integration mandate and </a:t>
            </a:r>
            <a:r>
              <a:rPr lang="en-US" sz="2600" i="1" dirty="0">
                <a:latin typeface="Arial" panose="020B0604020202020204" pitchFamily="34" charset="0"/>
                <a:cs typeface="Arial" panose="020B0604020202020204" pitchFamily="34" charset="0"/>
              </a:rPr>
              <a:t>Olmstead </a:t>
            </a:r>
          </a:p>
        </p:txBody>
      </p:sp>
      <p:sp>
        <p:nvSpPr>
          <p:cNvPr id="6" name="Rectangle 4"/>
          <p:cNvSpPr>
            <a:spLocks noChangeArrowheads="1"/>
          </p:cNvSpPr>
          <p:nvPr/>
        </p:nvSpPr>
        <p:spPr bwMode="auto">
          <a:xfrm>
            <a:off x="609600" y="438150"/>
            <a:ext cx="8001000" cy="4267200"/>
          </a:xfrm>
          <a:prstGeom prst="rect">
            <a:avLst/>
          </a:prstGeom>
          <a:noFill/>
          <a:ln w="38100" algn="ctr">
            <a:solidFill>
              <a:srgbClr val="C00000"/>
            </a:solidFill>
            <a:round/>
            <a:headEnd/>
            <a:tailEnd/>
          </a:ln>
          <a:scene3d>
            <a:camera prst="orthographicFront"/>
            <a:lightRig rig="threePt" dir="t"/>
          </a:scene3d>
          <a:sp3d>
            <a:bevelT w="139700" h="139700" prst="divot"/>
          </a:sp3d>
        </p:spPr>
        <p:txBody>
          <a:bodyPr wrap="none" anchor="ctr"/>
          <a:lstStyle/>
          <a:p>
            <a:pPr>
              <a:defRPr/>
            </a:pP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EC04E9-23BF-440A-822D-B58976138AF2}"/>
              </a:ext>
            </a:extLst>
          </p:cNvPr>
          <p:cNvSpPr>
            <a:spLocks noGrp="1"/>
          </p:cNvSpPr>
          <p:nvPr>
            <p:ph type="title"/>
          </p:nvPr>
        </p:nvSpPr>
        <p:spPr/>
        <p:txBody>
          <a:bodyPr>
            <a:normAutofit/>
          </a:bodyPr>
          <a:lstStyle/>
          <a:p>
            <a:r>
              <a:rPr lang="en-US" sz="3200" b="1" dirty="0">
                <a:latin typeface="Arial" panose="020B0604020202020204" pitchFamily="34" charset="0"/>
                <a:cs typeface="Arial" panose="020B0604020202020204" pitchFamily="34" charset="0"/>
              </a:rPr>
              <a:t>Alterations of Existing Housing Facilities</a:t>
            </a:r>
          </a:p>
        </p:txBody>
      </p:sp>
      <p:sp>
        <p:nvSpPr>
          <p:cNvPr id="3" name="Content Placeholder 2">
            <a:extLst>
              <a:ext uri="{FF2B5EF4-FFF2-40B4-BE49-F238E27FC236}">
                <a16:creationId xmlns:a16="http://schemas.microsoft.com/office/drawing/2014/main" id="{121A6519-EA2C-451A-A284-A5BF72EE2DB0}"/>
              </a:ext>
            </a:extLst>
          </p:cNvPr>
          <p:cNvSpPr>
            <a:spLocks noGrp="1"/>
          </p:cNvSpPr>
          <p:nvPr>
            <p:ph idx="1"/>
          </p:nvPr>
        </p:nvSpPr>
        <p:spPr>
          <a:xfrm>
            <a:off x="457200" y="895350"/>
            <a:ext cx="8229600" cy="4190999"/>
          </a:xfrm>
        </p:spPr>
        <p:txBody>
          <a:bodyPr>
            <a:noAutofit/>
          </a:bodyPr>
          <a:lstStyle/>
          <a:p>
            <a:r>
              <a:rPr lang="en-US" sz="1600" b="1" dirty="0">
                <a:latin typeface="Arial" panose="020B0604020202020204" pitchFamily="34" charset="0"/>
                <a:cs typeface="Arial" panose="020B0604020202020204" pitchFamily="34" charset="0"/>
              </a:rPr>
              <a:t>Substantial Alteration </a:t>
            </a:r>
            <a:r>
              <a:rPr lang="en-US" sz="1600" dirty="0">
                <a:latin typeface="Arial" panose="020B0604020202020204" pitchFamily="34" charset="0"/>
                <a:cs typeface="Arial" panose="020B0604020202020204" pitchFamily="34" charset="0"/>
              </a:rPr>
              <a:t>– Use New Construction Standards</a:t>
            </a:r>
          </a:p>
          <a:p>
            <a:pPr lvl="1"/>
            <a:r>
              <a:rPr lang="en-US" sz="1600" dirty="0">
                <a:latin typeface="Arial" panose="020B0604020202020204" pitchFamily="34" charset="0"/>
                <a:cs typeface="Arial" panose="020B0604020202020204" pitchFamily="34" charset="0"/>
              </a:rPr>
              <a:t>15 or more units</a:t>
            </a:r>
          </a:p>
          <a:p>
            <a:pPr lvl="1"/>
            <a:r>
              <a:rPr lang="en-US" sz="1600" dirty="0">
                <a:latin typeface="Arial" panose="020B0604020202020204" pitchFamily="34" charset="0"/>
                <a:cs typeface="Arial" panose="020B0604020202020204" pitchFamily="34" charset="0"/>
              </a:rPr>
              <a:t>Equal to or greater than 75% of replacement cost of completed facility</a:t>
            </a:r>
          </a:p>
          <a:p>
            <a:pPr marL="0" indent="0">
              <a:buNone/>
            </a:pPr>
            <a:endParaRPr lang="en-US" sz="1600" dirty="0">
              <a:latin typeface="Arial" panose="020B0604020202020204" pitchFamily="34" charset="0"/>
              <a:cs typeface="Arial" panose="020B0604020202020204" pitchFamily="34" charset="0"/>
            </a:endParaRPr>
          </a:p>
          <a:p>
            <a:r>
              <a:rPr lang="en-US" sz="1600" b="1" dirty="0">
                <a:latin typeface="Arial" panose="020B0604020202020204" pitchFamily="34" charset="0"/>
                <a:cs typeface="Arial" panose="020B0604020202020204" pitchFamily="34" charset="0"/>
              </a:rPr>
              <a:t>Other Alterations to Units </a:t>
            </a:r>
          </a:p>
          <a:p>
            <a:pPr lvl="1"/>
            <a:r>
              <a:rPr lang="en-US" sz="1600" dirty="0">
                <a:latin typeface="Arial" panose="020B0604020202020204" pitchFamily="34" charset="0"/>
                <a:cs typeface="Arial" panose="020B0604020202020204" pitchFamily="34" charset="0"/>
              </a:rPr>
              <a:t>Each altered element is made readily accessible to and usable by persons with disabilities, to the maximum extent feasible, until 5% is reached</a:t>
            </a:r>
          </a:p>
          <a:p>
            <a:pPr lvl="1"/>
            <a:r>
              <a:rPr lang="en-US" sz="1600" dirty="0">
                <a:latin typeface="Arial" panose="020B0604020202020204" pitchFamily="34" charset="0"/>
                <a:cs typeface="Arial" panose="020B0604020202020204" pitchFamily="34" charset="0"/>
              </a:rPr>
              <a:t>If alterations of single elements or spaces of a dwelling unit, when considered together, amount to an alteration of a dwelling unit, the entire dwelling unit shall be made accessible </a:t>
            </a:r>
          </a:p>
          <a:p>
            <a:pPr lvl="1"/>
            <a:endParaRPr lang="en-US" sz="1600" dirty="0">
              <a:latin typeface="Arial" panose="020B0604020202020204" pitchFamily="34" charset="0"/>
              <a:cs typeface="Arial" panose="020B0604020202020204" pitchFamily="34" charset="0"/>
            </a:endParaRPr>
          </a:p>
          <a:p>
            <a:r>
              <a:rPr lang="en-US" sz="1600" b="1" dirty="0">
                <a:latin typeface="Arial" panose="020B0604020202020204" pitchFamily="34" charset="0"/>
                <a:cs typeface="Arial" panose="020B0604020202020204" pitchFamily="34" charset="0"/>
              </a:rPr>
              <a:t>Common Area Alterations</a:t>
            </a:r>
          </a:p>
          <a:p>
            <a:pPr lvl="1"/>
            <a:r>
              <a:rPr lang="en-US" sz="1600" dirty="0">
                <a:latin typeface="Arial" panose="020B0604020202020204" pitchFamily="34" charset="0"/>
                <a:cs typeface="Arial" panose="020B0604020202020204" pitchFamily="34" charset="0"/>
              </a:rPr>
              <a:t>Each altered element is made accessible to and usable by people with disabilities to the maximum extent feasible </a:t>
            </a:r>
          </a:p>
          <a:p>
            <a:pPr marL="0" lvl="1">
              <a:buFont typeface="Arial" panose="020B0604020202020204" pitchFamily="34" charset="0"/>
              <a:buChar char="•"/>
            </a:pPr>
            <a:r>
              <a:rPr lang="en-US" sz="1600" dirty="0">
                <a:latin typeface="Arial" panose="020B0604020202020204" pitchFamily="34" charset="0"/>
                <a:cs typeface="Arial" panose="020B0604020202020204" pitchFamily="34" charset="0"/>
              </a:rPr>
              <a:t>24 C.F.R. § 8.23 </a:t>
            </a:r>
          </a:p>
          <a:p>
            <a:pPr marL="0" indent="0">
              <a:buNone/>
            </a:pPr>
            <a:r>
              <a:rPr lang="en-US" sz="1600" dirty="0"/>
              <a:t>	</a:t>
            </a:r>
          </a:p>
        </p:txBody>
      </p:sp>
    </p:spTree>
    <p:extLst>
      <p:ext uri="{BB962C8B-B14F-4D97-AF65-F5344CB8AC3E}">
        <p14:creationId xmlns:p14="http://schemas.microsoft.com/office/powerpoint/2010/main" val="21444845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685800"/>
            <a:ext cx="7315200" cy="685801"/>
          </a:xfrm>
        </p:spPr>
        <p:txBody>
          <a:bodyPr>
            <a:normAutofit/>
          </a:bodyPr>
          <a:lstStyle/>
          <a:p>
            <a:pPr lvl="1" algn="ctr" rtl="0">
              <a:spcBef>
                <a:spcPct val="0"/>
              </a:spcBef>
            </a:pPr>
            <a:r>
              <a:rPr lang="en-US" sz="32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Existing Housing Programs </a:t>
            </a:r>
          </a:p>
        </p:txBody>
      </p:sp>
      <p:sp>
        <p:nvSpPr>
          <p:cNvPr id="5" name="Content Placeholder 4"/>
          <p:cNvSpPr>
            <a:spLocks noGrp="1"/>
          </p:cNvSpPr>
          <p:nvPr>
            <p:ph idx="1"/>
          </p:nvPr>
        </p:nvSpPr>
        <p:spPr>
          <a:xfrm>
            <a:off x="914400" y="1600200"/>
            <a:ext cx="7315200" cy="2857500"/>
          </a:xfrm>
        </p:spPr>
        <p:txBody>
          <a:bodyPr>
            <a:noAutofit/>
          </a:bodyPr>
          <a:lstStyle/>
          <a:p>
            <a:pPr marL="111125" lvl="1" indent="0">
              <a:buFont typeface="Arial" pitchFamily="34" charset="0"/>
              <a:buChar char="•"/>
            </a:pPr>
            <a:r>
              <a:rPr lang="en-US" sz="2400" dirty="0">
                <a:latin typeface="Arial" panose="020B0604020202020204" pitchFamily="34" charset="0"/>
                <a:cs typeface="Arial" panose="020B0604020202020204" pitchFamily="34" charset="0"/>
              </a:rPr>
              <a:t> A recipient shall operate each existing housing program or activity receiving Federal financial assistance so that the program or activity, when viewed in its entirety, is readily accessible to and usable by individuals with disabilities </a:t>
            </a:r>
          </a:p>
          <a:p>
            <a:pPr marL="111125" lvl="1" indent="0">
              <a:buFont typeface="Arial" pitchFamily="34" charset="0"/>
              <a:buChar char="•"/>
            </a:pPr>
            <a:r>
              <a:rPr lang="en-US" sz="2400" dirty="0">
                <a:latin typeface="Arial" panose="020B0604020202020204" pitchFamily="34" charset="0"/>
                <a:cs typeface="Arial" panose="020B0604020202020204" pitchFamily="34" charset="0"/>
              </a:rPr>
              <a:t>24 C.F.R. § 8.24</a:t>
            </a:r>
          </a:p>
        </p:txBody>
      </p:sp>
      <p:sp>
        <p:nvSpPr>
          <p:cNvPr id="6" name="Rectangle 4"/>
          <p:cNvSpPr>
            <a:spLocks noChangeArrowheads="1"/>
          </p:cNvSpPr>
          <p:nvPr/>
        </p:nvSpPr>
        <p:spPr bwMode="auto">
          <a:xfrm>
            <a:off x="609600" y="438150"/>
            <a:ext cx="8001000" cy="4267200"/>
          </a:xfrm>
          <a:prstGeom prst="rect">
            <a:avLst/>
          </a:prstGeom>
          <a:noFill/>
          <a:ln w="38100" algn="ctr">
            <a:solidFill>
              <a:srgbClr val="C00000"/>
            </a:solidFill>
            <a:round/>
            <a:headEnd/>
            <a:tailEnd/>
          </a:ln>
          <a:scene3d>
            <a:camera prst="orthographicFront"/>
            <a:lightRig rig="threePt" dir="t"/>
          </a:scene3d>
          <a:sp3d>
            <a:bevelT w="139700" h="139700" prst="divot"/>
          </a:sp3d>
        </p:spPr>
        <p:txBody>
          <a:bodyPr wrap="none" anchor="ctr"/>
          <a:lstStyle/>
          <a:p>
            <a:pPr>
              <a:defRPr/>
            </a:pP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590550"/>
            <a:ext cx="7620000" cy="781051"/>
          </a:xfrm>
        </p:spPr>
        <p:txBody>
          <a:bodyPr>
            <a:normAutofit fontScale="90000"/>
          </a:bodyPr>
          <a:lstStyle/>
          <a:p>
            <a:pPr lvl="1" algn="ctr" rtl="0">
              <a:spcBef>
                <a:spcPct val="0"/>
              </a:spcBef>
            </a:pPr>
            <a:br>
              <a:rPr lang="en-US" sz="4000" b="1" dirty="0">
                <a:solidFill>
                  <a:schemeClr val="tx1"/>
                </a:solidFill>
                <a:effectLst>
                  <a:outerShdw blurRad="38100" dist="38100" dir="2700000" algn="tl">
                    <a:srgbClr val="000000">
                      <a:alpha val="43137"/>
                    </a:srgbClr>
                  </a:outerShdw>
                </a:effectLst>
                <a:latin typeface="Verdana" pitchFamily="34" charset="0"/>
                <a:cs typeface="Arial" pitchFamily="34" charset="0"/>
              </a:rPr>
            </a:br>
            <a:r>
              <a:rPr lang="en-US" sz="36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Section 504 Accessibility Standard </a:t>
            </a:r>
            <a:br>
              <a:rPr lang="en-US" sz="3600" b="1" dirty="0">
                <a:solidFill>
                  <a:schemeClr val="tx1"/>
                </a:solidFill>
                <a:effectLst>
                  <a:outerShdw blurRad="38100" dist="38100" dir="2700000" algn="tl">
                    <a:srgbClr val="000000">
                      <a:alpha val="43137"/>
                    </a:srgbClr>
                  </a:outerShdw>
                </a:effectLst>
                <a:latin typeface="Verdana" pitchFamily="34" charset="0"/>
                <a:cs typeface="Arial" pitchFamily="34" charset="0"/>
              </a:rPr>
            </a:br>
            <a:r>
              <a:rPr lang="en-US" sz="3600" b="1" dirty="0">
                <a:solidFill>
                  <a:schemeClr val="tx1"/>
                </a:solidFill>
                <a:effectLst>
                  <a:outerShdw blurRad="38100" dist="38100" dir="2700000" algn="tl">
                    <a:srgbClr val="000000">
                      <a:alpha val="43137"/>
                    </a:srgbClr>
                  </a:outerShdw>
                </a:effectLst>
                <a:latin typeface="Verdana" pitchFamily="34" charset="0"/>
                <a:cs typeface="Arial" pitchFamily="34" charset="0"/>
              </a:rPr>
              <a:t>  </a:t>
            </a:r>
          </a:p>
        </p:txBody>
      </p:sp>
      <p:sp>
        <p:nvSpPr>
          <p:cNvPr id="5" name="Content Placeholder 4"/>
          <p:cNvSpPr>
            <a:spLocks noGrp="1"/>
          </p:cNvSpPr>
          <p:nvPr>
            <p:ph idx="1"/>
          </p:nvPr>
        </p:nvSpPr>
        <p:spPr>
          <a:xfrm>
            <a:off x="914400" y="1600200"/>
            <a:ext cx="7620000" cy="3028950"/>
          </a:xfrm>
        </p:spPr>
        <p:txBody>
          <a:bodyPr>
            <a:noAutofit/>
          </a:bodyPr>
          <a:lstStyle/>
          <a:p>
            <a:pPr marL="111125" lvl="1" indent="0">
              <a:buNone/>
            </a:pPr>
            <a:r>
              <a:rPr lang="en-US" sz="2400" dirty="0">
                <a:latin typeface="Arial" panose="020B0604020202020204" pitchFamily="34" charset="0"/>
                <a:cs typeface="Arial" panose="020B0604020202020204" pitchFamily="34" charset="0"/>
              </a:rPr>
              <a:t>Uniform Federal Accessibility Standards (UFAS)</a:t>
            </a:r>
          </a:p>
          <a:p>
            <a:pPr marL="111125" lvl="1" indent="0" algn="ctr">
              <a:buNone/>
            </a:pPr>
            <a:r>
              <a:rPr lang="en-US" sz="2400" dirty="0">
                <a:latin typeface="Arial" panose="020B0604020202020204" pitchFamily="34" charset="0"/>
                <a:cs typeface="Arial" panose="020B0604020202020204" pitchFamily="34" charset="0"/>
              </a:rPr>
              <a:t>OR</a:t>
            </a:r>
          </a:p>
          <a:p>
            <a:pPr marL="111125" lvl="1" indent="0" algn="ctr">
              <a:buNone/>
            </a:pPr>
            <a:endParaRPr lang="en-US" sz="2400" dirty="0">
              <a:latin typeface="Arial" panose="020B0604020202020204" pitchFamily="34" charset="0"/>
              <a:cs typeface="Arial" panose="020B0604020202020204" pitchFamily="34" charset="0"/>
            </a:endParaRPr>
          </a:p>
          <a:p>
            <a:pPr marL="111125" lvl="1" indent="0">
              <a:buNone/>
            </a:pPr>
            <a:r>
              <a:rPr lang="en-US" sz="2400" dirty="0">
                <a:latin typeface="Arial" panose="020B0604020202020204" pitchFamily="34" charset="0"/>
                <a:cs typeface="Arial" panose="020B0604020202020204" pitchFamily="34" charset="0"/>
              </a:rPr>
              <a:t>HUD Deeming Notice (2010 ADA Standards + Certain Higher 504 and FHA Requirements</a:t>
            </a:r>
            <a:r>
              <a:rPr lang="en-US" sz="2400" dirty="0">
                <a:latin typeface="Verdana" pitchFamily="34" charset="0"/>
                <a:cs typeface="Arial" pitchFamily="34" charset="0"/>
              </a:rPr>
              <a:t>)</a:t>
            </a:r>
          </a:p>
          <a:p>
            <a:pPr marL="111125" lvl="1" indent="0">
              <a:buNone/>
            </a:pPr>
            <a:endParaRPr lang="en-US" sz="2600" dirty="0">
              <a:latin typeface="Verdana" pitchFamily="34" charset="0"/>
              <a:cs typeface="Arial" pitchFamily="34" charset="0"/>
            </a:endParaRPr>
          </a:p>
        </p:txBody>
      </p:sp>
      <p:sp>
        <p:nvSpPr>
          <p:cNvPr id="6" name="Rectangle 4"/>
          <p:cNvSpPr>
            <a:spLocks noChangeArrowheads="1"/>
          </p:cNvSpPr>
          <p:nvPr/>
        </p:nvSpPr>
        <p:spPr bwMode="auto">
          <a:xfrm>
            <a:off x="609600" y="438150"/>
            <a:ext cx="8001000" cy="4267200"/>
          </a:xfrm>
          <a:prstGeom prst="rect">
            <a:avLst/>
          </a:prstGeom>
          <a:noFill/>
          <a:ln w="38100" algn="ctr">
            <a:solidFill>
              <a:srgbClr val="C00000"/>
            </a:solidFill>
            <a:round/>
            <a:headEnd/>
            <a:tailEnd/>
          </a:ln>
          <a:scene3d>
            <a:camera prst="orthographicFront"/>
            <a:lightRig rig="threePt" dir="t"/>
          </a:scene3d>
          <a:sp3d>
            <a:bevelT w="139700" h="139700" prst="divot"/>
          </a:sp3d>
        </p:spPr>
        <p:txBody>
          <a:bodyPr wrap="none" anchor="ctr"/>
          <a:lstStyle/>
          <a:p>
            <a:pPr>
              <a:defRPr/>
            </a:pP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685800"/>
            <a:ext cx="7467600" cy="685801"/>
          </a:xfrm>
        </p:spPr>
        <p:txBody>
          <a:bodyPr>
            <a:normAutofit/>
          </a:bodyPr>
          <a:lstStyle/>
          <a:p>
            <a:pPr lvl="1" algn="ctr" rtl="0">
              <a:spcBef>
                <a:spcPct val="0"/>
              </a:spcBef>
            </a:pPr>
            <a:r>
              <a:rPr lang="en-US" sz="32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Application of Multiple Laws</a:t>
            </a:r>
          </a:p>
        </p:txBody>
      </p:sp>
      <p:sp>
        <p:nvSpPr>
          <p:cNvPr id="5" name="Content Placeholder 4"/>
          <p:cNvSpPr>
            <a:spLocks noGrp="1"/>
          </p:cNvSpPr>
          <p:nvPr>
            <p:ph idx="1"/>
          </p:nvPr>
        </p:nvSpPr>
        <p:spPr>
          <a:xfrm>
            <a:off x="914400" y="1600200"/>
            <a:ext cx="7315200" cy="2857500"/>
          </a:xfrm>
        </p:spPr>
        <p:txBody>
          <a:bodyPr>
            <a:noAutofit/>
          </a:bodyPr>
          <a:lstStyle/>
          <a:p>
            <a:pPr marL="111125" lvl="1" indent="0">
              <a:buFont typeface="Arial" pitchFamily="34" charset="0"/>
              <a:buChar char="•"/>
            </a:pPr>
            <a:r>
              <a:rPr lang="en-US" sz="2400" dirty="0">
                <a:latin typeface="Arial" panose="020B0604020202020204" pitchFamily="34" charset="0"/>
                <a:cs typeface="Arial" panose="020B0604020202020204" pitchFamily="34" charset="0"/>
              </a:rPr>
              <a:t>Many properties are subject to more than one law and accessibility standard</a:t>
            </a:r>
          </a:p>
          <a:p>
            <a:pPr marL="111125" lvl="1" indent="0">
              <a:buFont typeface="Arial" pitchFamily="34" charset="0"/>
              <a:buChar char="•"/>
            </a:pPr>
            <a:r>
              <a:rPr lang="en-US" sz="2400" dirty="0">
                <a:latin typeface="Arial" panose="020B0604020202020204" pitchFamily="34" charset="0"/>
                <a:cs typeface="Arial" panose="020B0604020202020204" pitchFamily="34" charset="0"/>
              </a:rPr>
              <a:t>Section 504, the Fair Housing Act, and the Americans with Disabilities Act (ADA) </a:t>
            </a:r>
          </a:p>
          <a:p>
            <a:pPr marL="111125" lvl="1" indent="0">
              <a:buFont typeface="Arial" pitchFamily="34" charset="0"/>
              <a:buChar char="•"/>
            </a:pPr>
            <a:r>
              <a:rPr lang="en-US" sz="2400" dirty="0">
                <a:latin typeface="Arial" panose="020B0604020202020204" pitchFamily="34" charset="0"/>
                <a:cs typeface="Arial" panose="020B0604020202020204" pitchFamily="34" charset="0"/>
              </a:rPr>
              <a:t>State and local accessibility laws </a:t>
            </a:r>
          </a:p>
          <a:p>
            <a:pPr marL="111125" lvl="1" indent="0">
              <a:buFont typeface="Arial" pitchFamily="34" charset="0"/>
              <a:buChar char="•"/>
            </a:pPr>
            <a:r>
              <a:rPr lang="en-US" sz="2400" dirty="0">
                <a:latin typeface="Arial" panose="020B0604020202020204" pitchFamily="34" charset="0"/>
                <a:cs typeface="Arial" panose="020B0604020202020204" pitchFamily="34" charset="0"/>
              </a:rPr>
              <a:t>Must ensure compliance with all applicable laws </a:t>
            </a:r>
          </a:p>
          <a:p>
            <a:pPr marL="111125" lvl="1" indent="0">
              <a:buNone/>
            </a:pPr>
            <a:endParaRPr lang="en-US" sz="2400" dirty="0">
              <a:latin typeface="Verdana" pitchFamily="34" charset="0"/>
              <a:cs typeface="Arial" pitchFamily="34" charset="0"/>
            </a:endParaRPr>
          </a:p>
          <a:p>
            <a:pPr marL="111125" lvl="1" indent="0">
              <a:buNone/>
            </a:pPr>
            <a:endParaRPr lang="en-US" sz="2400" dirty="0">
              <a:latin typeface="Verdana" pitchFamily="34" charset="0"/>
              <a:cs typeface="Arial" pitchFamily="34" charset="0"/>
            </a:endParaRPr>
          </a:p>
        </p:txBody>
      </p:sp>
      <p:sp>
        <p:nvSpPr>
          <p:cNvPr id="6" name="Rectangle 4"/>
          <p:cNvSpPr>
            <a:spLocks noChangeArrowheads="1"/>
          </p:cNvSpPr>
          <p:nvPr/>
        </p:nvSpPr>
        <p:spPr bwMode="auto">
          <a:xfrm>
            <a:off x="609600" y="438150"/>
            <a:ext cx="8001000" cy="4267200"/>
          </a:xfrm>
          <a:prstGeom prst="rect">
            <a:avLst/>
          </a:prstGeom>
          <a:noFill/>
          <a:ln w="38100" algn="ctr">
            <a:solidFill>
              <a:srgbClr val="C00000"/>
            </a:solidFill>
            <a:round/>
            <a:headEnd/>
            <a:tailEnd/>
          </a:ln>
          <a:scene3d>
            <a:camera prst="orthographicFront"/>
            <a:lightRig rig="threePt" dir="t"/>
          </a:scene3d>
          <a:sp3d>
            <a:bevelT w="139700" h="139700" prst="divot"/>
          </a:sp3d>
        </p:spPr>
        <p:txBody>
          <a:bodyPr wrap="none" anchor="ctr"/>
          <a:lstStyle/>
          <a:p>
            <a:pPr>
              <a:defRPr/>
            </a:pP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A4B59-4BFB-4999-8460-2DE72EB774DB}"/>
              </a:ext>
            </a:extLst>
          </p:cNvPr>
          <p:cNvSpPr>
            <a:spLocks noGrp="1"/>
          </p:cNvSpPr>
          <p:nvPr>
            <p:ph type="title"/>
          </p:nvPr>
        </p:nvSpPr>
        <p:spPr/>
        <p:txBody>
          <a:bodyPr>
            <a:normAutofit/>
          </a:bodyPr>
          <a:lstStyle/>
          <a:p>
            <a:r>
              <a:rPr lang="en-US" sz="3200" b="1" dirty="0">
                <a:latin typeface="Arial" panose="020B0604020202020204" pitchFamily="34" charset="0"/>
                <a:cs typeface="Arial" panose="020B0604020202020204" pitchFamily="34" charset="0"/>
              </a:rPr>
              <a:t>Resources</a:t>
            </a:r>
            <a:r>
              <a:rPr lang="en-US" sz="3200" dirty="0">
                <a:latin typeface="Arial" panose="020B0604020202020204" pitchFamily="34" charset="0"/>
                <a:cs typeface="Arial" panose="020B0604020202020204" pitchFamily="34" charset="0"/>
              </a:rPr>
              <a:t> </a:t>
            </a:r>
          </a:p>
        </p:txBody>
      </p:sp>
      <p:sp>
        <p:nvSpPr>
          <p:cNvPr id="3" name="Content Placeholder 2">
            <a:extLst>
              <a:ext uri="{FF2B5EF4-FFF2-40B4-BE49-F238E27FC236}">
                <a16:creationId xmlns:a16="http://schemas.microsoft.com/office/drawing/2014/main" id="{D3126533-38FF-4BEA-96A7-7F769B9AFEEE}"/>
              </a:ext>
            </a:extLst>
          </p:cNvPr>
          <p:cNvSpPr>
            <a:spLocks noGrp="1"/>
          </p:cNvSpPr>
          <p:nvPr>
            <p:ph idx="1"/>
          </p:nvPr>
        </p:nvSpPr>
        <p:spPr>
          <a:xfrm>
            <a:off x="381000" y="1276350"/>
            <a:ext cx="8229600" cy="3965971"/>
          </a:xfrm>
        </p:spPr>
        <p:txBody>
          <a:bodyPr>
            <a:normAutofit fontScale="47500" lnSpcReduction="20000"/>
          </a:bodyPr>
          <a:lstStyle/>
          <a:p>
            <a:r>
              <a:rPr lang="en-US" dirty="0">
                <a:latin typeface="Arial" panose="020B0604020202020204" pitchFamily="34" charset="0"/>
                <a:cs typeface="Arial" panose="020B0604020202020204" pitchFamily="34" charset="0"/>
              </a:rPr>
              <a:t>Joint Statement of the Department of Housing and Urban Development and the Department of Justice, Reasonable Accommodations under the Fair Housing Act, </a:t>
            </a:r>
            <a:r>
              <a:rPr lang="en-US" dirty="0">
                <a:latin typeface="Arial" panose="020B0604020202020204" pitchFamily="34" charset="0"/>
                <a:cs typeface="Arial" panose="020B0604020202020204" pitchFamily="34" charset="0"/>
                <a:hlinkClick r:id="rId2"/>
              </a:rPr>
              <a:t>https://www.hud.gov/offices/fheo/library/huddojstatement.pdf</a:t>
            </a: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Service Animals and Assistance Animals for People with Disabilities in Housing and HUD-Funded Programs, </a:t>
            </a:r>
            <a:r>
              <a:rPr lang="en-US" dirty="0">
                <a:latin typeface="Arial" panose="020B0604020202020204" pitchFamily="34" charset="0"/>
                <a:cs typeface="Arial" panose="020B0604020202020204" pitchFamily="34" charset="0"/>
                <a:hlinkClick r:id="rId3"/>
              </a:rPr>
              <a:t>https://portal.hud.gov/hudportal/documents/huddoc?id=servanimals_ntcfheo2013-01.pdf</a:t>
            </a: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Statement of the Department of Housing and Urban Development on the Role of Housing in Accomplishing the Goals of </a:t>
            </a:r>
            <a:r>
              <a:rPr lang="en-US" i="1" dirty="0">
                <a:latin typeface="Arial" panose="020B0604020202020204" pitchFamily="34" charset="0"/>
                <a:cs typeface="Arial" panose="020B0604020202020204" pitchFamily="34" charset="0"/>
              </a:rPr>
              <a:t>Olmstead</a:t>
            </a:r>
            <a:r>
              <a:rPr lang="en-US"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hlinkClick r:id="rId4"/>
              </a:rPr>
              <a:t>https://portal.hud.gov/hudportal/documents/huddoc?id=OlmsteadGuidnc060413.pdf</a:t>
            </a: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HUD’s “Deeming Notice” (Instructions for use of alternative accessibility standard), </a:t>
            </a:r>
            <a:r>
              <a:rPr lang="en-US" dirty="0">
                <a:latin typeface="Arial" panose="020B0604020202020204" pitchFamily="34" charset="0"/>
                <a:cs typeface="Arial" panose="020B0604020202020204" pitchFamily="34" charset="0"/>
                <a:hlinkClick r:id="rId5"/>
              </a:rPr>
              <a:t>https://www.gpo.gov/fdsys/pkg/FR-2014-05-23/pdf/2014-11844.pdf</a:t>
            </a:r>
            <a:r>
              <a:rPr lang="en-US"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7580983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628650"/>
            <a:ext cx="7315200" cy="685801"/>
          </a:xfrm>
        </p:spPr>
        <p:txBody>
          <a:bodyPr>
            <a:normAutofit/>
          </a:bodyPr>
          <a:lstStyle/>
          <a:p>
            <a:pPr lvl="1" algn="ctr" rtl="0">
              <a:spcBef>
                <a:spcPct val="0"/>
              </a:spcBef>
            </a:pPr>
            <a:r>
              <a:rPr lang="en-US" sz="36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Who Must Comply? </a:t>
            </a:r>
          </a:p>
        </p:txBody>
      </p:sp>
      <p:sp>
        <p:nvSpPr>
          <p:cNvPr id="5" name="Content Placeholder 4"/>
          <p:cNvSpPr>
            <a:spLocks noGrp="1"/>
          </p:cNvSpPr>
          <p:nvPr>
            <p:ph idx="1"/>
          </p:nvPr>
        </p:nvSpPr>
        <p:spPr>
          <a:xfrm>
            <a:off x="914400" y="1504950"/>
            <a:ext cx="7315200" cy="2952750"/>
          </a:xfrm>
        </p:spPr>
        <p:txBody>
          <a:bodyPr>
            <a:normAutofit lnSpcReduction="10000"/>
          </a:bodyPr>
          <a:lstStyle/>
          <a:p>
            <a:pPr marL="111125" lvl="1" indent="0">
              <a:buFont typeface="Arial" pitchFamily="34" charset="0"/>
              <a:buChar char="•"/>
            </a:pPr>
            <a:r>
              <a:rPr lang="en-US" sz="2600" b="1" dirty="0">
                <a:latin typeface="Arial" panose="020B0604020202020204" pitchFamily="34" charset="0"/>
                <a:cs typeface="Arial" panose="020B0604020202020204" pitchFamily="34" charset="0"/>
              </a:rPr>
              <a:t> </a:t>
            </a:r>
            <a:r>
              <a:rPr lang="en-US" sz="2600" dirty="0">
                <a:latin typeface="Arial" panose="020B0604020202020204" pitchFamily="34" charset="0"/>
                <a:cs typeface="Arial" panose="020B0604020202020204" pitchFamily="34" charset="0"/>
              </a:rPr>
              <a:t>Any </a:t>
            </a:r>
            <a:r>
              <a:rPr lang="en-US" sz="2600" b="1" u="sng" dirty="0">
                <a:latin typeface="Arial" panose="020B0604020202020204" pitchFamily="34" charset="0"/>
                <a:cs typeface="Arial" panose="020B0604020202020204" pitchFamily="34" charset="0"/>
              </a:rPr>
              <a:t>recipient</a:t>
            </a:r>
            <a:r>
              <a:rPr lang="en-US" sz="2600" dirty="0">
                <a:latin typeface="Arial" panose="020B0604020202020204" pitchFamily="34" charset="0"/>
                <a:cs typeface="Arial" panose="020B0604020202020204" pitchFamily="34" charset="0"/>
              </a:rPr>
              <a:t> of </a:t>
            </a:r>
            <a:r>
              <a:rPr lang="en-US" sz="2600" b="1" u="sng" dirty="0">
                <a:latin typeface="Arial" panose="020B0604020202020204" pitchFamily="34" charset="0"/>
                <a:cs typeface="Arial" panose="020B0604020202020204" pitchFamily="34" charset="0"/>
              </a:rPr>
              <a:t>Federal financial assistance</a:t>
            </a:r>
            <a:r>
              <a:rPr lang="en-US" sz="2600" dirty="0">
                <a:latin typeface="Arial" panose="020B0604020202020204" pitchFamily="34" charset="0"/>
                <a:cs typeface="Arial" panose="020B0604020202020204" pitchFamily="34" charset="0"/>
              </a:rPr>
              <a:t>, which is interpreted broadly to including virtually any form of financial assistance, including property, except for a contract or guarantee of insurance</a:t>
            </a:r>
          </a:p>
          <a:p>
            <a:pPr marL="111125" lvl="1" indent="0">
              <a:buNone/>
            </a:pPr>
            <a:endParaRPr lang="en-US" sz="2600" dirty="0">
              <a:latin typeface="Arial" panose="020B0604020202020204" pitchFamily="34" charset="0"/>
              <a:cs typeface="Arial" panose="020B0604020202020204" pitchFamily="34" charset="0"/>
            </a:endParaRPr>
          </a:p>
          <a:p>
            <a:pPr marL="111125" lvl="1" indent="0">
              <a:buFont typeface="Arial" pitchFamily="34" charset="0"/>
              <a:buChar char="•"/>
            </a:pPr>
            <a:r>
              <a:rPr lang="en-US" sz="2600" dirty="0">
                <a:latin typeface="Arial" panose="020B0604020202020204" pitchFamily="34" charset="0"/>
                <a:cs typeface="Arial" panose="020B0604020202020204" pitchFamily="34" charset="0"/>
              </a:rPr>
              <a:t>24 C.F.R. § 8.3</a:t>
            </a:r>
          </a:p>
          <a:p>
            <a:pPr marL="111125" lvl="1" indent="0">
              <a:buFont typeface="Arial" pitchFamily="34" charset="0"/>
              <a:buChar char="•"/>
            </a:pPr>
            <a:endParaRPr lang="en-US" dirty="0">
              <a:latin typeface="Arial" pitchFamily="34" charset="0"/>
              <a:cs typeface="Arial" pitchFamily="34" charset="0"/>
            </a:endParaRPr>
          </a:p>
          <a:p>
            <a:pPr marL="111125" lvl="1" indent="0">
              <a:buFont typeface="Arial" pitchFamily="34" charset="0"/>
              <a:buChar char="•"/>
            </a:pPr>
            <a:endParaRPr lang="en-US" dirty="0">
              <a:latin typeface="Arial" pitchFamily="34" charset="0"/>
              <a:cs typeface="Arial" pitchFamily="34" charset="0"/>
            </a:endParaRPr>
          </a:p>
        </p:txBody>
      </p:sp>
      <p:sp>
        <p:nvSpPr>
          <p:cNvPr id="6" name="Rectangle 4"/>
          <p:cNvSpPr>
            <a:spLocks noChangeArrowheads="1"/>
          </p:cNvSpPr>
          <p:nvPr/>
        </p:nvSpPr>
        <p:spPr bwMode="auto">
          <a:xfrm>
            <a:off x="609600" y="438150"/>
            <a:ext cx="8001000" cy="4267200"/>
          </a:xfrm>
          <a:prstGeom prst="rect">
            <a:avLst/>
          </a:prstGeom>
          <a:noFill/>
          <a:ln w="38100" algn="ctr">
            <a:solidFill>
              <a:srgbClr val="C00000"/>
            </a:solidFill>
            <a:round/>
            <a:headEnd/>
            <a:tailEnd/>
          </a:ln>
          <a:scene3d>
            <a:camera prst="orthographicFront"/>
            <a:lightRig rig="threePt" dir="t"/>
          </a:scene3d>
          <a:sp3d>
            <a:bevelT w="139700" h="139700" prst="divot"/>
          </a:sp3d>
        </p:spPr>
        <p:txBody>
          <a:bodyPr wrap="none" anchor="ctr"/>
          <a:lstStyle/>
          <a:p>
            <a:pPr>
              <a:defRPr/>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590550"/>
            <a:ext cx="7315200" cy="781051"/>
          </a:xfrm>
        </p:spPr>
        <p:txBody>
          <a:bodyPr>
            <a:noAutofit/>
          </a:bodyPr>
          <a:lstStyle/>
          <a:p>
            <a:pPr lvl="1" algn="ctr" rtl="0">
              <a:spcBef>
                <a:spcPct val="0"/>
              </a:spcBef>
            </a:pPr>
            <a:r>
              <a:rPr lang="en-US" sz="32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What qualifies as Federal financial assistance?</a:t>
            </a:r>
          </a:p>
        </p:txBody>
      </p:sp>
      <p:sp>
        <p:nvSpPr>
          <p:cNvPr id="5" name="Content Placeholder 4"/>
          <p:cNvSpPr>
            <a:spLocks noGrp="1"/>
          </p:cNvSpPr>
          <p:nvPr>
            <p:ph idx="1"/>
          </p:nvPr>
        </p:nvSpPr>
        <p:spPr>
          <a:xfrm>
            <a:off x="914400" y="1428750"/>
            <a:ext cx="7620000" cy="3276600"/>
          </a:xfrm>
        </p:spPr>
        <p:txBody>
          <a:bodyPr>
            <a:noAutofit/>
          </a:bodyPr>
          <a:lstStyle/>
          <a:p>
            <a:pPr marL="111125" lvl="1" indent="0">
              <a:buFont typeface="Arial" pitchFamily="34" charset="0"/>
              <a:buChar char="•"/>
            </a:pPr>
            <a:r>
              <a:rPr lang="en-US" sz="2400" dirty="0">
                <a:latin typeface="Arial" panose="020B0604020202020204" pitchFamily="34" charset="0"/>
                <a:cs typeface="Arial" panose="020B0604020202020204" pitchFamily="34" charset="0"/>
              </a:rPr>
              <a:t>Any assistance provided or otherwise made available by the Department through a grant, loan, contract or any other arrangement</a:t>
            </a:r>
          </a:p>
          <a:p>
            <a:pPr marL="111125" lvl="1" indent="0">
              <a:buFont typeface="Arial" pitchFamily="34" charset="0"/>
              <a:buChar char="•"/>
            </a:pPr>
            <a:r>
              <a:rPr lang="en-US" sz="2400" dirty="0">
                <a:latin typeface="Arial" panose="020B0604020202020204" pitchFamily="34" charset="0"/>
                <a:cs typeface="Arial" panose="020B0604020202020204" pitchFamily="34" charset="0"/>
              </a:rPr>
              <a:t>(1)Funds; </a:t>
            </a:r>
          </a:p>
          <a:p>
            <a:pPr marL="111125" lvl="1" indent="0">
              <a:buFont typeface="Arial" pitchFamily="34" charset="0"/>
              <a:buChar char="•"/>
            </a:pPr>
            <a:r>
              <a:rPr lang="en-US" sz="2400" dirty="0">
                <a:latin typeface="Arial" panose="020B0604020202020204" pitchFamily="34" charset="0"/>
                <a:cs typeface="Arial" panose="020B0604020202020204" pitchFamily="34" charset="0"/>
              </a:rPr>
              <a:t>(2) Services of Federal personnel; or </a:t>
            </a:r>
          </a:p>
          <a:p>
            <a:pPr marL="111125" lvl="1" indent="0">
              <a:buFont typeface="Arial" pitchFamily="34" charset="0"/>
              <a:buChar char="•"/>
            </a:pPr>
            <a:r>
              <a:rPr lang="en-US" sz="2400" dirty="0">
                <a:latin typeface="Arial" panose="020B0604020202020204" pitchFamily="34" charset="0"/>
                <a:cs typeface="Arial" panose="020B0604020202020204" pitchFamily="34" charset="0"/>
              </a:rPr>
              <a:t>(3) Real or personal property or any interest in or use of such property </a:t>
            </a:r>
          </a:p>
          <a:p>
            <a:pPr marL="111125" lvl="1" indent="0">
              <a:buFont typeface="Arial" pitchFamily="34" charset="0"/>
              <a:buChar char="•"/>
            </a:pPr>
            <a:r>
              <a:rPr lang="en-US" sz="2400" dirty="0">
                <a:latin typeface="Arial" panose="020B0604020202020204" pitchFamily="34" charset="0"/>
                <a:cs typeface="Arial" panose="020B0604020202020204" pitchFamily="34" charset="0"/>
              </a:rPr>
              <a:t> 24 C.F.R. § 8.3 </a:t>
            </a:r>
          </a:p>
          <a:p>
            <a:pPr marL="111125" lvl="1" indent="0">
              <a:buFont typeface="Arial" pitchFamily="34" charset="0"/>
              <a:buChar char="•"/>
            </a:pPr>
            <a:endParaRPr lang="en-US" sz="2400" dirty="0">
              <a:latin typeface="Verdana" pitchFamily="34" charset="0"/>
              <a:cs typeface="Arial" pitchFamily="34" charset="0"/>
            </a:endParaRPr>
          </a:p>
        </p:txBody>
      </p:sp>
      <p:sp>
        <p:nvSpPr>
          <p:cNvPr id="6" name="Rectangle 4"/>
          <p:cNvSpPr>
            <a:spLocks noChangeArrowheads="1"/>
          </p:cNvSpPr>
          <p:nvPr/>
        </p:nvSpPr>
        <p:spPr bwMode="auto">
          <a:xfrm>
            <a:off x="609600" y="438150"/>
            <a:ext cx="8001000" cy="4267200"/>
          </a:xfrm>
          <a:prstGeom prst="rect">
            <a:avLst/>
          </a:prstGeom>
          <a:noFill/>
          <a:ln w="38100" algn="ctr">
            <a:solidFill>
              <a:srgbClr val="C00000"/>
            </a:solidFill>
            <a:round/>
            <a:headEnd/>
            <a:tailEnd/>
          </a:ln>
          <a:scene3d>
            <a:camera prst="orthographicFront"/>
            <a:lightRig rig="threePt" dir="t"/>
          </a:scene3d>
          <a:sp3d>
            <a:bevelT w="139700" h="139700" prst="divot"/>
          </a:sp3d>
        </p:spPr>
        <p:txBody>
          <a:bodyPr wrap="none" anchor="ctr"/>
          <a:lstStyle/>
          <a:p>
            <a:pPr>
              <a:defRPr/>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685800"/>
            <a:ext cx="7315200" cy="685801"/>
          </a:xfrm>
        </p:spPr>
        <p:txBody>
          <a:bodyPr>
            <a:normAutofit/>
          </a:bodyPr>
          <a:lstStyle/>
          <a:p>
            <a:pPr lvl="1" algn="ctr" rtl="0">
              <a:spcBef>
                <a:spcPct val="0"/>
              </a:spcBef>
            </a:pPr>
            <a:r>
              <a:rPr lang="en-US" sz="32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Examples</a:t>
            </a:r>
          </a:p>
        </p:txBody>
      </p:sp>
      <p:sp>
        <p:nvSpPr>
          <p:cNvPr id="5" name="Content Placeholder 4"/>
          <p:cNvSpPr>
            <a:spLocks noGrp="1"/>
          </p:cNvSpPr>
          <p:nvPr>
            <p:ph idx="1"/>
          </p:nvPr>
        </p:nvSpPr>
        <p:spPr>
          <a:xfrm>
            <a:off x="914400" y="1352550"/>
            <a:ext cx="7315200" cy="3352799"/>
          </a:xfrm>
        </p:spPr>
        <p:txBody>
          <a:bodyPr>
            <a:noAutofit/>
          </a:bodyPr>
          <a:lstStyle/>
          <a:p>
            <a:pPr marL="111125" lvl="1" indent="0">
              <a:buFont typeface="Arial" pitchFamily="34" charset="0"/>
              <a:buChar char="•"/>
            </a:pPr>
            <a:r>
              <a:rPr lang="en-US" sz="2000" dirty="0">
                <a:latin typeface="Arial" panose="020B0604020202020204" pitchFamily="34" charset="0"/>
                <a:cs typeface="Arial" panose="020B0604020202020204" pitchFamily="34" charset="0"/>
              </a:rPr>
              <a:t>HUD funded programs or activities, including: </a:t>
            </a:r>
          </a:p>
          <a:p>
            <a:pPr marL="511175" lvl="2" indent="0"/>
            <a:r>
              <a:rPr lang="en-US" sz="2000" dirty="0">
                <a:latin typeface="Arial" panose="020B0604020202020204" pitchFamily="34" charset="0"/>
                <a:cs typeface="Arial" panose="020B0604020202020204" pitchFamily="34" charset="0"/>
              </a:rPr>
              <a:t>Public housing agencies</a:t>
            </a:r>
          </a:p>
          <a:p>
            <a:pPr marL="511175" lvl="2" indent="0"/>
            <a:r>
              <a:rPr lang="en-US" sz="2000" dirty="0">
                <a:latin typeface="Arial" panose="020B0604020202020204" pitchFamily="34" charset="0"/>
                <a:cs typeface="Arial" panose="020B0604020202020204" pitchFamily="34" charset="0"/>
              </a:rPr>
              <a:t>HUD-assisted housing</a:t>
            </a:r>
          </a:p>
          <a:p>
            <a:pPr marL="511175" lvl="2" indent="0"/>
            <a:r>
              <a:rPr lang="en-US" sz="2000" dirty="0">
                <a:latin typeface="Arial" panose="020B0604020202020204" pitchFamily="34" charset="0"/>
                <a:cs typeface="Arial" panose="020B0604020202020204" pitchFamily="34" charset="0"/>
              </a:rPr>
              <a:t>States, cities and counties that receive Federal funds</a:t>
            </a:r>
          </a:p>
          <a:p>
            <a:pPr marL="342900" lvl="2" indent="-342900"/>
            <a:r>
              <a:rPr lang="en-US" sz="2000" dirty="0">
                <a:latin typeface="Arial" panose="020B0604020202020204" pitchFamily="34" charset="0"/>
                <a:cs typeface="Arial" panose="020B0604020202020204" pitchFamily="34" charset="0"/>
              </a:rPr>
              <a:t>Section 811 Supportive Housing for Persons with Disabilities, Section 202 Supportive Housing for the Elderly, Project-based voucher program, Homeless Assistance Programs, HOME Program, HOPWA, CDBG Programs, Neighborhood Stabilization Program </a:t>
            </a:r>
          </a:p>
          <a:p>
            <a:pPr marL="0" lvl="2" indent="0">
              <a:buNone/>
            </a:pPr>
            <a:r>
              <a:rPr lang="en-US" sz="2000" dirty="0">
                <a:latin typeface="Arial" panose="020B0604020202020204" pitchFamily="34" charset="0"/>
                <a:cs typeface="Arial" panose="020B0604020202020204" pitchFamily="34" charset="0"/>
              </a:rPr>
              <a:t>*NOT an exhaustive list </a:t>
            </a:r>
          </a:p>
          <a:p>
            <a:pPr marL="511175" lvl="2" indent="0">
              <a:buNone/>
            </a:pPr>
            <a:endParaRPr lang="en-US" dirty="0">
              <a:latin typeface="Arial" panose="020B0604020202020204" pitchFamily="34" charset="0"/>
              <a:cs typeface="Arial" panose="020B0604020202020204" pitchFamily="34" charset="0"/>
            </a:endParaRPr>
          </a:p>
          <a:p>
            <a:pPr marL="511175" lvl="2" indent="0"/>
            <a:endParaRPr lang="en-US" sz="2600" dirty="0">
              <a:latin typeface="Verdana" pitchFamily="34" charset="0"/>
              <a:cs typeface="Arial" pitchFamily="34" charset="0"/>
            </a:endParaRPr>
          </a:p>
        </p:txBody>
      </p:sp>
      <p:sp>
        <p:nvSpPr>
          <p:cNvPr id="6" name="Rectangle 4"/>
          <p:cNvSpPr>
            <a:spLocks noChangeArrowheads="1"/>
          </p:cNvSpPr>
          <p:nvPr/>
        </p:nvSpPr>
        <p:spPr bwMode="auto">
          <a:xfrm>
            <a:off x="685800" y="514350"/>
            <a:ext cx="8001000" cy="4267200"/>
          </a:xfrm>
          <a:prstGeom prst="rect">
            <a:avLst/>
          </a:prstGeom>
          <a:noFill/>
          <a:ln w="38100" algn="ctr">
            <a:solidFill>
              <a:srgbClr val="C00000"/>
            </a:solidFill>
            <a:round/>
            <a:headEnd/>
            <a:tailEnd/>
          </a:ln>
          <a:scene3d>
            <a:camera prst="orthographicFront"/>
            <a:lightRig rig="threePt" dir="t"/>
          </a:scene3d>
          <a:sp3d>
            <a:bevelT w="139700" h="139700" prst="divot"/>
          </a:sp3d>
        </p:spPr>
        <p:txBody>
          <a:bodyPr wrap="none" anchor="ctr"/>
          <a:lstStyle/>
          <a:p>
            <a:pPr>
              <a:defRPr/>
            </a:pPr>
            <a:endParaRPr lang="en-US" dirty="0"/>
          </a:p>
        </p:txBody>
      </p:sp>
    </p:spTree>
    <p:extLst>
      <p:ext uri="{BB962C8B-B14F-4D97-AF65-F5344CB8AC3E}">
        <p14:creationId xmlns:p14="http://schemas.microsoft.com/office/powerpoint/2010/main" val="42692245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CCFA71-FAEC-45B6-9DB4-805FC1CE1339}"/>
              </a:ext>
            </a:extLst>
          </p:cNvPr>
          <p:cNvSpPr>
            <a:spLocks noGrp="1"/>
          </p:cNvSpPr>
          <p:nvPr>
            <p:ph type="title"/>
          </p:nvPr>
        </p:nvSpPr>
        <p:spPr/>
        <p:txBody>
          <a:bodyPr>
            <a:normAutofit/>
          </a:bodyPr>
          <a:lstStyle/>
          <a:p>
            <a:r>
              <a:rPr lang="en-US" sz="3200" b="1" dirty="0">
                <a:latin typeface="Arial" panose="020B0604020202020204" pitchFamily="34" charset="0"/>
                <a:cs typeface="Arial" panose="020B0604020202020204" pitchFamily="34" charset="0"/>
              </a:rPr>
              <a:t>Who is a Recipient?</a:t>
            </a:r>
          </a:p>
        </p:txBody>
      </p:sp>
      <p:sp>
        <p:nvSpPr>
          <p:cNvPr id="3" name="Content Placeholder 2">
            <a:extLst>
              <a:ext uri="{FF2B5EF4-FFF2-40B4-BE49-F238E27FC236}">
                <a16:creationId xmlns:a16="http://schemas.microsoft.com/office/drawing/2014/main" id="{D44DC541-42AF-48CB-97B6-03127529B35D}"/>
              </a:ext>
            </a:extLst>
          </p:cNvPr>
          <p:cNvSpPr>
            <a:spLocks noGrp="1"/>
          </p:cNvSpPr>
          <p:nvPr>
            <p:ph idx="1"/>
          </p:nvPr>
        </p:nvSpPr>
        <p:spPr/>
        <p:txBody>
          <a:bodyPr>
            <a:normAutofit/>
          </a:bodyPr>
          <a:lstStyle/>
          <a:p>
            <a:r>
              <a:rPr lang="en-US" sz="2400" dirty="0">
                <a:latin typeface="Arial" panose="020B0604020202020204" pitchFamily="34" charset="0"/>
                <a:cs typeface="Arial" panose="020B0604020202020204" pitchFamily="34" charset="0"/>
              </a:rPr>
              <a:t> A State or its political subdivision, any instrumentality of a State or its political subdivision, any public or private agency, institution, organization, or other entity, or </a:t>
            </a:r>
            <a:r>
              <a:rPr lang="en-US" sz="2400" i="1" dirty="0">
                <a:latin typeface="Arial" panose="020B0604020202020204" pitchFamily="34" charset="0"/>
                <a:cs typeface="Arial" panose="020B0604020202020204" pitchFamily="34" charset="0"/>
              </a:rPr>
              <a:t>any person to which Federal financial assistance is extended for any program or activity directly or through another recipient</a:t>
            </a:r>
            <a:r>
              <a:rPr lang="en-US" sz="2400" dirty="0">
                <a:latin typeface="Arial" panose="020B0604020202020204" pitchFamily="34" charset="0"/>
                <a:cs typeface="Arial" panose="020B0604020202020204" pitchFamily="34" charset="0"/>
              </a:rPr>
              <a:t>, but excluding the ultimate beneficiary of the assistance </a:t>
            </a:r>
          </a:p>
          <a:p>
            <a:r>
              <a:rPr lang="en-US" sz="2400" dirty="0">
                <a:latin typeface="Arial" panose="020B0604020202020204" pitchFamily="34" charset="0"/>
                <a:cs typeface="Arial" panose="020B0604020202020204" pitchFamily="34" charset="0"/>
              </a:rPr>
              <a:t>24 C.F.R. § 8.3</a:t>
            </a:r>
          </a:p>
          <a:p>
            <a:endParaRPr lang="en-US" dirty="0"/>
          </a:p>
        </p:txBody>
      </p:sp>
    </p:spTree>
    <p:extLst>
      <p:ext uri="{BB962C8B-B14F-4D97-AF65-F5344CB8AC3E}">
        <p14:creationId xmlns:p14="http://schemas.microsoft.com/office/powerpoint/2010/main" val="19995697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52500" y="651387"/>
            <a:ext cx="7315200" cy="685801"/>
          </a:xfrm>
        </p:spPr>
        <p:txBody>
          <a:bodyPr>
            <a:normAutofit/>
          </a:bodyPr>
          <a:lstStyle/>
          <a:p>
            <a:pPr lvl="1" algn="ctr" rtl="0">
              <a:spcBef>
                <a:spcPct val="0"/>
              </a:spcBef>
            </a:pPr>
            <a:r>
              <a:rPr lang="en-US" sz="32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Basic Requirements</a:t>
            </a:r>
          </a:p>
        </p:txBody>
      </p:sp>
      <p:sp>
        <p:nvSpPr>
          <p:cNvPr id="5" name="Content Placeholder 4"/>
          <p:cNvSpPr>
            <a:spLocks noGrp="1"/>
          </p:cNvSpPr>
          <p:nvPr>
            <p:ph idx="1"/>
          </p:nvPr>
        </p:nvSpPr>
        <p:spPr>
          <a:xfrm>
            <a:off x="914400" y="1504951"/>
            <a:ext cx="7315200" cy="3124199"/>
          </a:xfrm>
        </p:spPr>
        <p:txBody>
          <a:bodyPr>
            <a:noAutofit/>
          </a:bodyPr>
          <a:lstStyle/>
          <a:p>
            <a:pPr marL="111125" lvl="1" indent="0">
              <a:buFont typeface="Arial" pitchFamily="34" charset="0"/>
              <a:buChar char="•"/>
            </a:pPr>
            <a:r>
              <a:rPr lang="en-US" sz="2400" dirty="0">
                <a:latin typeface="Arial" panose="020B0604020202020204" pitchFamily="34" charset="0"/>
                <a:cs typeface="Arial" panose="020B0604020202020204" pitchFamily="34" charset="0"/>
              </a:rPr>
              <a:t>Non-discrimination because of disability</a:t>
            </a:r>
          </a:p>
          <a:p>
            <a:pPr marL="111125" lvl="1" indent="0">
              <a:buFont typeface="Arial" pitchFamily="34" charset="0"/>
              <a:buChar char="•"/>
            </a:pPr>
            <a:r>
              <a:rPr lang="en-US" sz="2400" dirty="0">
                <a:latin typeface="Arial" panose="020B0604020202020204" pitchFamily="34" charset="0"/>
                <a:cs typeface="Arial" panose="020B0604020202020204" pitchFamily="34" charset="0"/>
              </a:rPr>
              <a:t>Effective communications with individuals with disabilities </a:t>
            </a:r>
          </a:p>
          <a:p>
            <a:pPr marL="111125" lvl="1" indent="0">
              <a:buFont typeface="Arial" pitchFamily="34" charset="0"/>
              <a:buChar char="•"/>
            </a:pPr>
            <a:r>
              <a:rPr lang="en-US" sz="2400" dirty="0">
                <a:latin typeface="Arial" panose="020B0604020202020204" pitchFamily="34" charset="0"/>
                <a:cs typeface="Arial" panose="020B0604020202020204" pitchFamily="34" charset="0"/>
              </a:rPr>
              <a:t>Reasonable accommodations </a:t>
            </a:r>
            <a:endParaRPr lang="en-US" sz="2600" dirty="0">
              <a:latin typeface="Arial" panose="020B0604020202020204" pitchFamily="34" charset="0"/>
              <a:cs typeface="Arial" panose="020B0604020202020204" pitchFamily="34" charset="0"/>
            </a:endParaRPr>
          </a:p>
          <a:p>
            <a:pPr marL="111125" lvl="1" indent="0">
              <a:buFont typeface="Arial" pitchFamily="34" charset="0"/>
              <a:buChar char="•"/>
            </a:pPr>
            <a:r>
              <a:rPr lang="en-US" sz="2600" dirty="0">
                <a:latin typeface="Arial" panose="020B0604020202020204" pitchFamily="34" charset="0"/>
                <a:cs typeface="Arial" panose="020B0604020202020204" pitchFamily="34" charset="0"/>
              </a:rPr>
              <a:t>Integration Mandate </a:t>
            </a:r>
            <a:endParaRPr lang="en-US" sz="2400" dirty="0">
              <a:latin typeface="Arial" panose="020B0604020202020204" pitchFamily="34" charset="0"/>
              <a:cs typeface="Arial" panose="020B0604020202020204" pitchFamily="34" charset="0"/>
            </a:endParaRPr>
          </a:p>
        </p:txBody>
      </p:sp>
      <p:sp>
        <p:nvSpPr>
          <p:cNvPr id="6" name="Rectangle 4"/>
          <p:cNvSpPr>
            <a:spLocks noChangeArrowheads="1"/>
          </p:cNvSpPr>
          <p:nvPr/>
        </p:nvSpPr>
        <p:spPr bwMode="auto">
          <a:xfrm>
            <a:off x="609600" y="438150"/>
            <a:ext cx="8001000" cy="4267200"/>
          </a:xfrm>
          <a:prstGeom prst="rect">
            <a:avLst/>
          </a:prstGeom>
          <a:noFill/>
          <a:ln w="38100" algn="ctr">
            <a:solidFill>
              <a:srgbClr val="C00000"/>
            </a:solidFill>
            <a:round/>
            <a:headEnd/>
            <a:tailEnd/>
          </a:ln>
          <a:scene3d>
            <a:camera prst="orthographicFront"/>
            <a:lightRig rig="threePt" dir="t"/>
          </a:scene3d>
          <a:sp3d>
            <a:bevelT w="139700" h="139700" prst="divot"/>
          </a:sp3d>
        </p:spPr>
        <p:txBody>
          <a:bodyPr wrap="none" anchor="ctr"/>
          <a:lstStyle/>
          <a:p>
            <a:pPr>
              <a:defRPr/>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0" y="685800"/>
            <a:ext cx="7315200" cy="685801"/>
          </a:xfrm>
        </p:spPr>
        <p:txBody>
          <a:bodyPr>
            <a:normAutofit/>
          </a:bodyPr>
          <a:lstStyle/>
          <a:p>
            <a:pPr lvl="1" algn="ctr" rtl="0">
              <a:spcBef>
                <a:spcPct val="0"/>
              </a:spcBef>
            </a:pPr>
            <a:r>
              <a:rPr lang="en-US" sz="3200" b="1" dirty="0">
                <a:solidFill>
                  <a:schemeClr val="tx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Basic Requirements</a:t>
            </a:r>
          </a:p>
        </p:txBody>
      </p:sp>
      <p:sp>
        <p:nvSpPr>
          <p:cNvPr id="5" name="Content Placeholder 4"/>
          <p:cNvSpPr>
            <a:spLocks noGrp="1"/>
          </p:cNvSpPr>
          <p:nvPr>
            <p:ph idx="1"/>
          </p:nvPr>
        </p:nvSpPr>
        <p:spPr>
          <a:xfrm>
            <a:off x="914400" y="1600200"/>
            <a:ext cx="7315200" cy="2571750"/>
          </a:xfrm>
        </p:spPr>
        <p:txBody>
          <a:bodyPr>
            <a:noAutofit/>
          </a:bodyPr>
          <a:lstStyle/>
          <a:p>
            <a:pPr marL="111125" lvl="1" indent="0">
              <a:buFont typeface="Arial" pitchFamily="34" charset="0"/>
              <a:buChar char="•"/>
            </a:pPr>
            <a:r>
              <a:rPr lang="en-US" sz="2400" dirty="0">
                <a:latin typeface="Arial" panose="020B0604020202020204" pitchFamily="34" charset="0"/>
                <a:cs typeface="Arial" panose="020B0604020202020204" pitchFamily="34" charset="0"/>
              </a:rPr>
              <a:t>Physical access</a:t>
            </a:r>
          </a:p>
          <a:p>
            <a:pPr marL="111125" lvl="1" indent="0">
              <a:buFont typeface="Arial" pitchFamily="34" charset="0"/>
              <a:buChar char="•"/>
            </a:pPr>
            <a:r>
              <a:rPr lang="en-US" sz="2400" dirty="0">
                <a:latin typeface="Arial" panose="020B0604020202020204" pitchFamily="34" charset="0"/>
                <a:cs typeface="Arial" panose="020B0604020202020204" pitchFamily="34" charset="0"/>
              </a:rPr>
              <a:t>Making new and existing housing and non-housing facilities accessible for persons with disabilities </a:t>
            </a:r>
          </a:p>
          <a:p>
            <a:pPr marL="111125" lvl="1" indent="0">
              <a:buFont typeface="Arial" pitchFamily="34" charset="0"/>
              <a:buChar char="•"/>
            </a:pPr>
            <a:r>
              <a:rPr lang="en-US" sz="2400" dirty="0">
                <a:latin typeface="Arial" panose="020B0604020202020204" pitchFamily="34" charset="0"/>
                <a:cs typeface="Arial" panose="020B0604020202020204" pitchFamily="34" charset="0"/>
              </a:rPr>
              <a:t>Includes dwelling units, public and common use areas </a:t>
            </a:r>
          </a:p>
          <a:p>
            <a:pPr marL="111125" lvl="1" indent="0">
              <a:buFont typeface="Arial" pitchFamily="34" charset="0"/>
              <a:buChar char="•"/>
            </a:pPr>
            <a:endParaRPr lang="en-US" sz="2400" dirty="0">
              <a:latin typeface="Verdana" pitchFamily="34" charset="0"/>
              <a:cs typeface="Arial" pitchFamily="34" charset="0"/>
            </a:endParaRPr>
          </a:p>
        </p:txBody>
      </p:sp>
      <p:sp>
        <p:nvSpPr>
          <p:cNvPr id="6" name="Rectangle 4"/>
          <p:cNvSpPr>
            <a:spLocks noChangeArrowheads="1"/>
          </p:cNvSpPr>
          <p:nvPr/>
        </p:nvSpPr>
        <p:spPr bwMode="auto">
          <a:xfrm>
            <a:off x="609600" y="438150"/>
            <a:ext cx="8001000" cy="4267200"/>
          </a:xfrm>
          <a:prstGeom prst="rect">
            <a:avLst/>
          </a:prstGeom>
          <a:noFill/>
          <a:ln w="38100" algn="ctr">
            <a:solidFill>
              <a:srgbClr val="C00000"/>
            </a:solidFill>
            <a:round/>
            <a:headEnd/>
            <a:tailEnd/>
          </a:ln>
          <a:scene3d>
            <a:camera prst="orthographicFront"/>
            <a:lightRig rig="threePt" dir="t"/>
          </a:scene3d>
          <a:sp3d>
            <a:bevelT w="139700" h="139700" prst="divot"/>
          </a:sp3d>
        </p:spPr>
        <p:txBody>
          <a:bodyPr wrap="none" anchor="ctr"/>
          <a:lstStyle/>
          <a:p>
            <a:pPr>
              <a:defRPr/>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2E6989-FCB3-4E40-BD24-EB92638258D2}"/>
              </a:ext>
            </a:extLst>
          </p:cNvPr>
          <p:cNvSpPr>
            <a:spLocks noGrp="1"/>
          </p:cNvSpPr>
          <p:nvPr>
            <p:ph type="title"/>
          </p:nvPr>
        </p:nvSpPr>
        <p:spPr/>
        <p:txBody>
          <a:bodyPr>
            <a:normAutofit/>
          </a:bodyPr>
          <a:lstStyle/>
          <a:p>
            <a:r>
              <a:rPr lang="en-US" sz="3200" b="1" dirty="0">
                <a:latin typeface="Arial" panose="020B0604020202020204" pitchFamily="34" charset="0"/>
                <a:cs typeface="Arial" panose="020B0604020202020204" pitchFamily="34" charset="0"/>
              </a:rPr>
              <a:t>Basic Requirements </a:t>
            </a:r>
          </a:p>
        </p:txBody>
      </p:sp>
      <p:sp>
        <p:nvSpPr>
          <p:cNvPr id="3" name="Content Placeholder 2">
            <a:extLst>
              <a:ext uri="{FF2B5EF4-FFF2-40B4-BE49-F238E27FC236}">
                <a16:creationId xmlns:a16="http://schemas.microsoft.com/office/drawing/2014/main" id="{9D3B576D-9BE9-4059-99E3-141A4FD94115}"/>
              </a:ext>
            </a:extLst>
          </p:cNvPr>
          <p:cNvSpPr>
            <a:spLocks noGrp="1"/>
          </p:cNvSpPr>
          <p:nvPr>
            <p:ph idx="1"/>
          </p:nvPr>
        </p:nvSpPr>
        <p:spPr/>
        <p:txBody>
          <a:bodyPr>
            <a:normAutofit/>
          </a:bodyPr>
          <a:lstStyle/>
          <a:p>
            <a:r>
              <a:rPr lang="en-US" sz="2600" dirty="0">
                <a:latin typeface="Arial" panose="020B0604020202020204" pitchFamily="34" charset="0"/>
                <a:cs typeface="Arial" panose="020B0604020202020204" pitchFamily="34" charset="0"/>
              </a:rPr>
              <a:t>Distributing accessible units throughout a project</a:t>
            </a:r>
          </a:p>
          <a:p>
            <a:r>
              <a:rPr lang="en-US" sz="2600" dirty="0">
                <a:latin typeface="Arial" panose="020B0604020202020204" pitchFamily="34" charset="0"/>
                <a:cs typeface="Arial" panose="020B0604020202020204" pitchFamily="34" charset="0"/>
              </a:rPr>
              <a:t>Use of reasonable nondiscriminatory methods to maximize utilization of accessible units</a:t>
            </a:r>
          </a:p>
          <a:p>
            <a:r>
              <a:rPr lang="en-US" sz="2600" dirty="0">
                <a:latin typeface="Arial" panose="020B0604020202020204" pitchFamily="34" charset="0"/>
                <a:cs typeface="Arial" panose="020B0604020202020204" pitchFamily="34" charset="0"/>
              </a:rPr>
              <a:t>Monitoring subrecipients and contractors (</a:t>
            </a:r>
            <a:r>
              <a:rPr lang="en-US" sz="2600" i="1" dirty="0">
                <a:latin typeface="Arial" panose="020B0604020202020204" pitchFamily="34" charset="0"/>
                <a:cs typeface="Arial" panose="020B0604020202020204" pitchFamily="34" charset="0"/>
              </a:rPr>
              <a:t>e.g.</a:t>
            </a:r>
            <a:r>
              <a:rPr lang="en-US" sz="2600" dirty="0">
                <a:latin typeface="Arial" panose="020B0604020202020204" pitchFamily="34" charset="0"/>
                <a:cs typeface="Arial" panose="020B0604020202020204" pitchFamily="34" charset="0"/>
              </a:rPr>
              <a:t>, private owners receiving Project Based Vouchers) and ensuring compliance</a:t>
            </a:r>
          </a:p>
          <a:p>
            <a:endParaRPr lang="en-US" dirty="0"/>
          </a:p>
        </p:txBody>
      </p:sp>
    </p:spTree>
    <p:extLst>
      <p:ext uri="{BB962C8B-B14F-4D97-AF65-F5344CB8AC3E}">
        <p14:creationId xmlns:p14="http://schemas.microsoft.com/office/powerpoint/2010/main" val="1661694105"/>
      </p:ext>
    </p:extLst>
  </p:cSld>
  <p:clrMapOvr>
    <a:masterClrMapping/>
  </p:clrMapOvr>
</p:sld>
</file>

<file path=ppt/theme/theme1.xml><?xml version="1.0" encoding="utf-8"?>
<a:theme xmlns:a="http://schemas.openxmlformats.org/drawingml/2006/main" name="Office Theme">
  <a:themeElements>
    <a:clrScheme name="Custom 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290090072C79946B892B84DA125A84F" ma:contentTypeVersion="2" ma:contentTypeDescription="Create a new document." ma:contentTypeScope="" ma:versionID="a7597b89a5eccd9b10a8db0d3611ab9d">
  <xsd:schema xmlns:xsd="http://www.w3.org/2001/XMLSchema" xmlns:p="http://schemas.microsoft.com/office/2006/metadata/properties" targetNamespace="http://schemas.microsoft.com/office/2006/metadata/properties" ma:root="true" ma:fieldsID="9674a0759a082b161244e78589049ecb">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99B7D798-AD89-4837-8647-79BDEFC764C9}">
  <ds:schemaRefs>
    <ds:schemaRef ds:uri="http://schemas.microsoft.com/sharepoint/v3/contenttype/forms"/>
  </ds:schemaRefs>
</ds:datastoreItem>
</file>

<file path=customXml/itemProps2.xml><?xml version="1.0" encoding="utf-8"?>
<ds:datastoreItem xmlns:ds="http://schemas.openxmlformats.org/officeDocument/2006/customXml" ds:itemID="{2AAFBA88-4166-4DB7-8B77-37A91F20EC7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B134CA08-9EB5-40BC-9046-1A6708B42A80}">
  <ds:schemaRefs>
    <ds:schemaRef ds:uri="http://purl.org/dc/terms/"/>
    <ds:schemaRef ds:uri="http://schemas.microsoft.com/office/2006/documentManagement/types"/>
    <ds:schemaRef ds:uri="http://schemas.microsoft.com/office/2006/metadata/properties"/>
    <ds:schemaRef ds:uri="http://schemas.openxmlformats.org/package/2006/metadata/core-properties"/>
    <ds:schemaRef ds:uri="http://purl.org/dc/dcmitype/"/>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2767</TotalTime>
  <Words>1593</Words>
  <Application>Microsoft Office PowerPoint</Application>
  <PresentationFormat>On-screen Show (16:9)</PresentationFormat>
  <Paragraphs>138</Paragraphs>
  <Slides>25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Courier New</vt:lpstr>
      <vt:lpstr>Verdana</vt:lpstr>
      <vt:lpstr>Office Theme</vt:lpstr>
      <vt:lpstr>PowerPoint Presentation</vt:lpstr>
      <vt:lpstr>Section 504</vt:lpstr>
      <vt:lpstr>Who Must Comply? </vt:lpstr>
      <vt:lpstr>What qualifies as Federal financial assistance?</vt:lpstr>
      <vt:lpstr>Examples</vt:lpstr>
      <vt:lpstr>Who is a Recipient?</vt:lpstr>
      <vt:lpstr>Basic Requirements</vt:lpstr>
      <vt:lpstr>Basic Requirements</vt:lpstr>
      <vt:lpstr>Basic Requirements </vt:lpstr>
      <vt:lpstr>Prohibited  Discrimination </vt:lpstr>
      <vt:lpstr>Disability-Specific Housing</vt:lpstr>
      <vt:lpstr>Integration Mandate </vt:lpstr>
      <vt:lpstr>Effective Communication</vt:lpstr>
      <vt:lpstr>Effective Communication</vt:lpstr>
      <vt:lpstr>Reasonable Accommodations </vt:lpstr>
      <vt:lpstr>Reasonable Accommodations –  Common Issues</vt:lpstr>
      <vt:lpstr>Reasonable Accommodations –  Common Issues </vt:lpstr>
      <vt:lpstr>Program Accessibility </vt:lpstr>
      <vt:lpstr>New Construction</vt:lpstr>
      <vt:lpstr>New Construction</vt:lpstr>
      <vt:lpstr>Alterations of Existing Housing Facilities</vt:lpstr>
      <vt:lpstr>Existing Housing Programs </vt:lpstr>
      <vt:lpstr> Section 504 Accessibility Standard    </vt:lpstr>
      <vt:lpstr>Application of Multiple Laws</vt:lpstr>
      <vt:lpstr>Resources </vt:lpstr>
    </vt:vector>
  </TitlesOfParts>
  <Company>Housing and Urban Development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OGC Accessibility Powerpoint Presentation - FINAL</dc:title>
  <dc:creator>Joseph A. Sanders</dc:creator>
  <cp:lastModifiedBy>LaFratta, Jeanine M</cp:lastModifiedBy>
  <cp:revision>346</cp:revision>
  <cp:lastPrinted>2018-02-08T21:52:15Z</cp:lastPrinted>
  <dcterms:created xsi:type="dcterms:W3CDTF">2009-04-27T12:19:33Z</dcterms:created>
  <dcterms:modified xsi:type="dcterms:W3CDTF">2018-02-08T22:12:08Z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3" name="_NewReviewCycle">
    <vt:lpwstr/>
  </property>
  <property fmtid="{D5CDD505-2E9C-101B-9397-08002B2CF9AE}" pid="8" name="ContentTypeId">
    <vt:lpwstr>0x010100D290090072C79946B892B84DA125A84F</vt:lpwstr>
  </property>
</Properties>
</file>